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sldIdLst>
    <p:sldId id="256" r:id="rId2"/>
    <p:sldId id="257" r:id="rId3"/>
    <p:sldId id="264" r:id="rId4"/>
    <p:sldId id="258" r:id="rId5"/>
    <p:sldId id="259" r:id="rId6"/>
    <p:sldId id="265" r:id="rId7"/>
    <p:sldId id="261" r:id="rId8"/>
    <p:sldId id="262" r:id="rId9"/>
    <p:sldId id="263" r:id="rId10"/>
  </p:sldIdLst>
  <p:sldSz cx="9144000" cy="6858000" type="screen4x3"/>
  <p:notesSz cx="6858000" cy="9144000"/>
  <p:defaultTextStyle>
    <a:defPPr>
      <a:defRPr lang="fi-FI"/>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00"/>
    <a:srgbClr val="0B5395"/>
    <a:srgbClr val="43DBFF"/>
    <a:srgbClr val="9BCBF7"/>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84" autoAdjust="0"/>
  </p:normalViewPr>
  <p:slideViewPr>
    <p:cSldViewPr>
      <p:cViewPr varScale="1">
        <p:scale>
          <a:sx n="71" d="100"/>
          <a:sy n="71" d="100"/>
        </p:scale>
        <p:origin x="-1056"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fi-FI"/>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B87CD713-B240-423F-970F-E4E684687DC2}" type="datetimeFigureOut">
              <a:rPr lang="fi-FI"/>
              <a:pPr>
                <a:defRPr/>
              </a:pPr>
              <a:t>22.9.2011</a:t>
            </a:fld>
            <a:endParaRPr lang="fi-FI"/>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fi-FI"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fi-FI"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fi-FI"/>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1FA0B70D-B717-4EE6-8E44-CBD7F81A2D87}" type="slidenum">
              <a:rPr lang="fi-FI"/>
              <a:pPr>
                <a:defRPr/>
              </a:pPr>
              <a:t>‹#›</a:t>
            </a:fld>
            <a:endParaRPr lang="fi-FI"/>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p:cNvSpPr>
            <a:spLocks noGrp="1" noRot="1" noChangeAspect="1" noTextEdit="1"/>
          </p:cNvSpPr>
          <p:nvPr>
            <p:ph type="sldImg"/>
          </p:nvPr>
        </p:nvSpPr>
        <p:spPr bwMode="auto">
          <a:noFill/>
          <a:ln>
            <a:solidFill>
              <a:srgbClr val="000000"/>
            </a:solidFill>
            <a:miter lim="800000"/>
            <a:headEnd/>
            <a:tailEnd/>
          </a:ln>
        </p:spPr>
      </p:sp>
      <p:sp>
        <p:nvSpPr>
          <p:cNvPr id="1229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fi-FI" smtClean="0"/>
          </a:p>
        </p:txBody>
      </p:sp>
      <p:sp>
        <p:nvSpPr>
          <p:cNvPr id="12292"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eaLnBrk="0" fontAlgn="base" hangingPunct="0">
              <a:spcBef>
                <a:spcPct val="0"/>
              </a:spcBef>
              <a:spcAft>
                <a:spcPct val="0"/>
              </a:spcAft>
              <a:buSzPct val="100000"/>
              <a:defRPr/>
            </a:pPr>
            <a:fld id="{CB11925F-BDC8-4DBD-AABB-D6B6A0E7ECF6}" type="slidenum">
              <a:rPr lang="fi-FI" smtClean="0">
                <a:solidFill>
                  <a:srgbClr val="000000"/>
                </a:solidFill>
                <a:cs typeface="Arial" charset="0"/>
                <a:sym typeface="Arial" charset="0"/>
              </a:rPr>
              <a:pPr eaLnBrk="0" fontAlgn="base" hangingPunct="0">
                <a:spcBef>
                  <a:spcPct val="0"/>
                </a:spcBef>
                <a:spcAft>
                  <a:spcPct val="0"/>
                </a:spcAft>
                <a:buSzPct val="100000"/>
                <a:defRPr/>
              </a:pPr>
              <a:t>1</a:t>
            </a:fld>
            <a:endParaRPr lang="fi-FI" smtClean="0">
              <a:solidFill>
                <a:srgbClr val="000000"/>
              </a:solidFill>
              <a:cs typeface="Arial" charset="0"/>
              <a:sym typeface="Arial"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bwMode="auto">
          <a:noFill/>
          <a:ln>
            <a:solidFill>
              <a:srgbClr val="000000"/>
            </a:solidFill>
            <a:miter lim="800000"/>
            <a:headEnd/>
            <a:tailEnd/>
          </a:ln>
        </p:spPr>
      </p:sp>
      <p:sp>
        <p:nvSpPr>
          <p:cNvPr id="1331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fi-FI" smtClean="0"/>
          </a:p>
        </p:txBody>
      </p:sp>
      <p:sp>
        <p:nvSpPr>
          <p:cNvPr id="1331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eaLnBrk="0" fontAlgn="base" hangingPunct="0">
              <a:spcBef>
                <a:spcPct val="0"/>
              </a:spcBef>
              <a:spcAft>
                <a:spcPct val="0"/>
              </a:spcAft>
              <a:buSzPct val="100000"/>
              <a:defRPr/>
            </a:pPr>
            <a:fld id="{D7EE669E-1951-4F1B-B19B-5C016834E36A}" type="slidenum">
              <a:rPr lang="fi-FI" smtClean="0">
                <a:solidFill>
                  <a:srgbClr val="000000"/>
                </a:solidFill>
                <a:cs typeface="Arial" charset="0"/>
                <a:sym typeface="Arial" charset="0"/>
              </a:rPr>
              <a:pPr eaLnBrk="0" fontAlgn="base" hangingPunct="0">
                <a:spcBef>
                  <a:spcPct val="0"/>
                </a:spcBef>
                <a:spcAft>
                  <a:spcPct val="0"/>
                </a:spcAft>
                <a:buSzPct val="100000"/>
                <a:defRPr/>
              </a:pPr>
              <a:t>2</a:t>
            </a:fld>
            <a:endParaRPr lang="fi-FI" smtClean="0">
              <a:solidFill>
                <a:srgbClr val="000000"/>
              </a:solidFill>
              <a:cs typeface="Arial" charset="0"/>
              <a:sym typeface="Arial"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p:cNvSpPr>
            <a:spLocks noGrp="1" noRot="1" noChangeAspect="1" noTextEdit="1"/>
          </p:cNvSpPr>
          <p:nvPr>
            <p:ph type="sldImg"/>
          </p:nvPr>
        </p:nvSpPr>
        <p:spPr bwMode="auto">
          <a:noFill/>
          <a:ln>
            <a:solidFill>
              <a:srgbClr val="000000"/>
            </a:solidFill>
            <a:miter lim="800000"/>
            <a:headEnd/>
            <a:tailEnd/>
          </a:ln>
        </p:spPr>
      </p:sp>
      <p:sp>
        <p:nvSpPr>
          <p:cNvPr id="1433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fi-FI" smtClean="0"/>
          </a:p>
        </p:txBody>
      </p:sp>
      <p:sp>
        <p:nvSpPr>
          <p:cNvPr id="14340"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eaLnBrk="0" fontAlgn="base" hangingPunct="0">
              <a:spcBef>
                <a:spcPct val="0"/>
              </a:spcBef>
              <a:spcAft>
                <a:spcPct val="0"/>
              </a:spcAft>
              <a:buSzPct val="100000"/>
              <a:defRPr/>
            </a:pPr>
            <a:fld id="{2DA78FDB-34A5-4074-824A-720F83B45AE2}" type="slidenum">
              <a:rPr lang="fi-FI" smtClean="0">
                <a:solidFill>
                  <a:srgbClr val="000000"/>
                </a:solidFill>
                <a:cs typeface="Arial" charset="0"/>
                <a:sym typeface="Arial" charset="0"/>
              </a:rPr>
              <a:pPr eaLnBrk="0" fontAlgn="base" hangingPunct="0">
                <a:spcBef>
                  <a:spcPct val="0"/>
                </a:spcBef>
                <a:spcAft>
                  <a:spcPct val="0"/>
                </a:spcAft>
                <a:buSzPct val="100000"/>
                <a:defRPr/>
              </a:pPr>
              <a:t>3</a:t>
            </a:fld>
            <a:endParaRPr lang="fi-FI" smtClean="0">
              <a:solidFill>
                <a:srgbClr val="000000"/>
              </a:solidFill>
              <a:cs typeface="Arial" charset="0"/>
              <a:sym typeface="Arial"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p:cNvSpPr>
            <a:spLocks noGrp="1" noRot="1" noChangeAspect="1" noTextEdit="1"/>
          </p:cNvSpPr>
          <p:nvPr>
            <p:ph type="sldImg"/>
          </p:nvPr>
        </p:nvSpPr>
        <p:spPr bwMode="auto">
          <a:noFill/>
          <a:ln>
            <a:solidFill>
              <a:srgbClr val="000000"/>
            </a:solidFill>
            <a:miter lim="800000"/>
            <a:headEnd/>
            <a:tailEnd/>
          </a:ln>
        </p:spPr>
      </p:sp>
      <p:sp>
        <p:nvSpPr>
          <p:cNvPr id="1536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fi-FI" smtClean="0"/>
          </a:p>
        </p:txBody>
      </p:sp>
      <p:sp>
        <p:nvSpPr>
          <p:cNvPr id="15364"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eaLnBrk="0" fontAlgn="base" hangingPunct="0">
              <a:spcBef>
                <a:spcPct val="0"/>
              </a:spcBef>
              <a:spcAft>
                <a:spcPct val="0"/>
              </a:spcAft>
              <a:buSzPct val="100000"/>
              <a:defRPr/>
            </a:pPr>
            <a:fld id="{1D8883C3-7652-46A6-86B2-88B3A1A6F44D}" type="slidenum">
              <a:rPr lang="fi-FI" smtClean="0">
                <a:solidFill>
                  <a:srgbClr val="000000"/>
                </a:solidFill>
                <a:cs typeface="Arial" charset="0"/>
                <a:sym typeface="Arial" charset="0"/>
              </a:rPr>
              <a:pPr eaLnBrk="0" fontAlgn="base" hangingPunct="0">
                <a:spcBef>
                  <a:spcPct val="0"/>
                </a:spcBef>
                <a:spcAft>
                  <a:spcPct val="0"/>
                </a:spcAft>
                <a:buSzPct val="100000"/>
                <a:defRPr/>
              </a:pPr>
              <a:t>4</a:t>
            </a:fld>
            <a:endParaRPr lang="fi-FI" smtClean="0">
              <a:solidFill>
                <a:srgbClr val="000000"/>
              </a:solidFill>
              <a:cs typeface="Arial" charset="0"/>
              <a:sym typeface="Arial"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p:cNvSpPr>
            <a:spLocks noGrp="1" noRot="1" noChangeAspect="1" noTextEdit="1"/>
          </p:cNvSpPr>
          <p:nvPr>
            <p:ph type="sldImg"/>
          </p:nvPr>
        </p:nvSpPr>
        <p:spPr bwMode="auto">
          <a:noFill/>
          <a:ln>
            <a:solidFill>
              <a:srgbClr val="000000"/>
            </a:solidFill>
            <a:miter lim="800000"/>
            <a:headEnd/>
            <a:tailEnd/>
          </a:ln>
        </p:spPr>
      </p:sp>
      <p:sp>
        <p:nvSpPr>
          <p:cNvPr id="1638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fi-FI" smtClean="0"/>
          </a:p>
        </p:txBody>
      </p:sp>
      <p:sp>
        <p:nvSpPr>
          <p:cNvPr id="16388"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eaLnBrk="0" fontAlgn="base" hangingPunct="0">
              <a:spcBef>
                <a:spcPct val="0"/>
              </a:spcBef>
              <a:spcAft>
                <a:spcPct val="0"/>
              </a:spcAft>
              <a:buSzPct val="100000"/>
              <a:defRPr/>
            </a:pPr>
            <a:fld id="{14C718CC-3992-4198-AFBC-717B2402BE95}" type="slidenum">
              <a:rPr lang="fi-FI" smtClean="0">
                <a:solidFill>
                  <a:srgbClr val="000000"/>
                </a:solidFill>
                <a:cs typeface="Arial" charset="0"/>
                <a:sym typeface="Arial" charset="0"/>
              </a:rPr>
              <a:pPr eaLnBrk="0" fontAlgn="base" hangingPunct="0">
                <a:spcBef>
                  <a:spcPct val="0"/>
                </a:spcBef>
                <a:spcAft>
                  <a:spcPct val="0"/>
                </a:spcAft>
                <a:buSzPct val="100000"/>
                <a:defRPr/>
              </a:pPr>
              <a:t>5</a:t>
            </a:fld>
            <a:endParaRPr lang="fi-FI" smtClean="0">
              <a:solidFill>
                <a:srgbClr val="000000"/>
              </a:solidFill>
              <a:cs typeface="Arial" charset="0"/>
              <a:sym typeface="Arial"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noTextEdit="1"/>
          </p:cNvSpPr>
          <p:nvPr>
            <p:ph type="sldImg"/>
          </p:nvPr>
        </p:nvSpPr>
        <p:spPr bwMode="auto">
          <a:noFill/>
          <a:ln>
            <a:solidFill>
              <a:srgbClr val="000000"/>
            </a:solidFill>
            <a:miter lim="800000"/>
            <a:headEnd/>
            <a:tailEnd/>
          </a:ln>
        </p:spPr>
      </p:sp>
      <p:sp>
        <p:nvSpPr>
          <p:cNvPr id="1741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fi-FI" smtClean="0"/>
          </a:p>
        </p:txBody>
      </p:sp>
      <p:sp>
        <p:nvSpPr>
          <p:cNvPr id="17412"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eaLnBrk="0" fontAlgn="base" hangingPunct="0">
              <a:spcBef>
                <a:spcPct val="0"/>
              </a:spcBef>
              <a:spcAft>
                <a:spcPct val="0"/>
              </a:spcAft>
              <a:buSzPct val="100000"/>
              <a:defRPr/>
            </a:pPr>
            <a:fld id="{BF6A5D69-C036-4B55-9D9C-7D18175B3A7D}" type="slidenum">
              <a:rPr lang="fi-FI" smtClean="0">
                <a:solidFill>
                  <a:srgbClr val="000000"/>
                </a:solidFill>
                <a:cs typeface="Arial" charset="0"/>
                <a:sym typeface="Arial" charset="0"/>
              </a:rPr>
              <a:pPr eaLnBrk="0" fontAlgn="base" hangingPunct="0">
                <a:spcBef>
                  <a:spcPct val="0"/>
                </a:spcBef>
                <a:spcAft>
                  <a:spcPct val="0"/>
                </a:spcAft>
                <a:buSzPct val="100000"/>
                <a:defRPr/>
              </a:pPr>
              <a:t>6</a:t>
            </a:fld>
            <a:endParaRPr lang="fi-FI" smtClean="0">
              <a:solidFill>
                <a:srgbClr val="000000"/>
              </a:solidFill>
              <a:cs typeface="Arial" charset="0"/>
              <a:sym typeface="Arial"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noTextEdit="1"/>
          </p:cNvSpPr>
          <p:nvPr>
            <p:ph type="sldImg"/>
          </p:nvPr>
        </p:nvSpPr>
        <p:spPr bwMode="auto">
          <a:noFill/>
          <a:ln>
            <a:solidFill>
              <a:srgbClr val="000000"/>
            </a:solidFill>
            <a:miter lim="800000"/>
            <a:headEnd/>
            <a:tailEnd/>
          </a:ln>
        </p:spPr>
      </p:sp>
      <p:sp>
        <p:nvSpPr>
          <p:cNvPr id="1843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fi-FI" smtClean="0"/>
          </a:p>
        </p:txBody>
      </p:sp>
      <p:sp>
        <p:nvSpPr>
          <p:cNvPr id="1843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eaLnBrk="0" fontAlgn="base" hangingPunct="0">
              <a:spcBef>
                <a:spcPct val="0"/>
              </a:spcBef>
              <a:spcAft>
                <a:spcPct val="0"/>
              </a:spcAft>
              <a:buSzPct val="100000"/>
              <a:defRPr/>
            </a:pPr>
            <a:fld id="{713D0C84-F5CA-4C70-859D-65FD527DE21F}" type="slidenum">
              <a:rPr lang="fi-FI" smtClean="0">
                <a:solidFill>
                  <a:srgbClr val="000000"/>
                </a:solidFill>
                <a:cs typeface="Arial" charset="0"/>
                <a:sym typeface="Arial" charset="0"/>
              </a:rPr>
              <a:pPr eaLnBrk="0" fontAlgn="base" hangingPunct="0">
                <a:spcBef>
                  <a:spcPct val="0"/>
                </a:spcBef>
                <a:spcAft>
                  <a:spcPct val="0"/>
                </a:spcAft>
                <a:buSzPct val="100000"/>
                <a:defRPr/>
              </a:pPr>
              <a:t>7</a:t>
            </a:fld>
            <a:endParaRPr lang="fi-FI" smtClean="0">
              <a:solidFill>
                <a:srgbClr val="000000"/>
              </a:solidFill>
              <a:cs typeface="Arial" charset="0"/>
              <a:sym typeface="Arial"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bwMode="auto">
          <a:noFill/>
          <a:ln>
            <a:solidFill>
              <a:srgbClr val="000000"/>
            </a:solidFill>
            <a:miter lim="800000"/>
            <a:headEnd/>
            <a:tailEnd/>
          </a:ln>
        </p:spPr>
      </p:sp>
      <p:sp>
        <p:nvSpPr>
          <p:cNvPr id="1945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fi-FI" smtClean="0"/>
          </a:p>
        </p:txBody>
      </p:sp>
      <p:sp>
        <p:nvSpPr>
          <p:cNvPr id="19460"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eaLnBrk="0" fontAlgn="base" hangingPunct="0">
              <a:spcBef>
                <a:spcPct val="0"/>
              </a:spcBef>
              <a:spcAft>
                <a:spcPct val="0"/>
              </a:spcAft>
              <a:buSzPct val="100000"/>
              <a:defRPr/>
            </a:pPr>
            <a:fld id="{E0A633E2-EEFC-4FF2-90C9-D070D88765B0}" type="slidenum">
              <a:rPr lang="fi-FI" smtClean="0">
                <a:solidFill>
                  <a:srgbClr val="000000"/>
                </a:solidFill>
                <a:cs typeface="Arial" charset="0"/>
                <a:sym typeface="Arial" charset="0"/>
              </a:rPr>
              <a:pPr eaLnBrk="0" fontAlgn="base" hangingPunct="0">
                <a:spcBef>
                  <a:spcPct val="0"/>
                </a:spcBef>
                <a:spcAft>
                  <a:spcPct val="0"/>
                </a:spcAft>
                <a:buSzPct val="100000"/>
                <a:defRPr/>
              </a:pPr>
              <a:t>8</a:t>
            </a:fld>
            <a:endParaRPr lang="fi-FI" smtClean="0">
              <a:solidFill>
                <a:srgbClr val="000000"/>
              </a:solidFill>
              <a:cs typeface="Arial" charset="0"/>
              <a:sym typeface="Arial"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p:cNvSpPr>
            <a:spLocks noGrp="1" noRot="1" noChangeAspect="1" noTextEdit="1"/>
          </p:cNvSpPr>
          <p:nvPr>
            <p:ph type="sldImg"/>
          </p:nvPr>
        </p:nvSpPr>
        <p:spPr bwMode="auto">
          <a:noFill/>
          <a:ln>
            <a:solidFill>
              <a:srgbClr val="000000"/>
            </a:solidFill>
            <a:miter lim="800000"/>
            <a:headEnd/>
            <a:tailEnd/>
          </a:ln>
        </p:spPr>
      </p:sp>
      <p:sp>
        <p:nvSpPr>
          <p:cNvPr id="2048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fi-FI" smtClean="0"/>
          </a:p>
        </p:txBody>
      </p:sp>
      <p:sp>
        <p:nvSpPr>
          <p:cNvPr id="20484"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eaLnBrk="0" fontAlgn="base" hangingPunct="0">
              <a:spcBef>
                <a:spcPct val="0"/>
              </a:spcBef>
              <a:spcAft>
                <a:spcPct val="0"/>
              </a:spcAft>
              <a:buSzPct val="100000"/>
              <a:defRPr/>
            </a:pPr>
            <a:fld id="{32F31CBD-6AFD-4FDA-8D0C-B2F0D8A2573E}" type="slidenum">
              <a:rPr lang="fi-FI" smtClean="0">
                <a:solidFill>
                  <a:srgbClr val="000000"/>
                </a:solidFill>
                <a:cs typeface="Arial" charset="0"/>
                <a:sym typeface="Arial" charset="0"/>
              </a:rPr>
              <a:pPr eaLnBrk="0" fontAlgn="base" hangingPunct="0">
                <a:spcBef>
                  <a:spcPct val="0"/>
                </a:spcBef>
                <a:spcAft>
                  <a:spcPct val="0"/>
                </a:spcAft>
                <a:buSzPct val="100000"/>
                <a:defRPr/>
              </a:pPr>
              <a:t>9</a:t>
            </a:fld>
            <a:endParaRPr lang="fi-FI" smtClean="0">
              <a:solidFill>
                <a:srgbClr val="000000"/>
              </a:solidFill>
              <a:cs typeface="Arial" charset="0"/>
              <a:sym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92F41243-5C37-47E9-BFE3-B84FAF590259}" type="datetimeFigureOut">
              <a:rPr lang="en-GB"/>
              <a:pPr>
                <a:defRPr/>
              </a:pPr>
              <a:t>22/09/2011</a:t>
            </a:fld>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7D02B16A-99AF-457D-BE34-E0B0F4773E95}" type="slidenum">
              <a:rPr lang="en-GB"/>
              <a:pPr>
                <a:defRPr/>
              </a:pPr>
              <a:t>‹#›</a:t>
            </a:fld>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7A16B99C-87A7-4A13-A075-4B7D96EF7685}" type="datetimeFigureOut">
              <a:rPr lang="en-GB"/>
              <a:pPr>
                <a:defRPr/>
              </a:pPr>
              <a:t>22/09/2011</a:t>
            </a:fld>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4FB0ECE7-D702-4E80-AB41-3459D40C400C}" type="slidenum">
              <a:rPr lang="en-GB"/>
              <a:pPr>
                <a:defRPr/>
              </a:pPr>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12D03CB4-C51D-4258-93B2-AABCC88B0CA0}" type="datetimeFigureOut">
              <a:rPr lang="en-GB"/>
              <a:pPr>
                <a:defRPr/>
              </a:pPr>
              <a:t>22/09/2011</a:t>
            </a:fld>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6552B9BB-F42F-4DF2-B2FC-32BAB376122B}" type="slidenum">
              <a:rPr lang="en-GB"/>
              <a:pPr>
                <a:defRPr/>
              </a:pPr>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3"/>
          <p:cNvSpPr>
            <a:spLocks noGrp="1"/>
          </p:cNvSpPr>
          <p:nvPr>
            <p:ph type="dt" sz="half" idx="10"/>
          </p:nvPr>
        </p:nvSpPr>
        <p:spPr/>
        <p:txBody>
          <a:bodyPr/>
          <a:lstStyle>
            <a:lvl1pPr>
              <a:defRPr/>
            </a:lvl1pPr>
          </a:lstStyle>
          <a:p>
            <a:pPr>
              <a:defRPr/>
            </a:pPr>
            <a:fld id="{B1674C95-719A-41B4-A4B1-6BBFAC397907}" type="datetimeFigureOut">
              <a:rPr lang="en-GB"/>
              <a:pPr>
                <a:defRPr/>
              </a:pPr>
              <a:t>22/09/2011</a:t>
            </a:fld>
            <a:endParaRPr lang="en-GB" dirty="0"/>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E54FEB4D-A1EA-4203-B8B9-75BCCE0C21E2}" type="slidenum">
              <a:rPr lang="en-GB"/>
              <a:pPr>
                <a:defRPr/>
              </a:pPr>
              <a:t>‹#›</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3"/>
          <p:cNvSpPr>
            <a:spLocks noGrp="1"/>
          </p:cNvSpPr>
          <p:nvPr>
            <p:ph type="dt" sz="half" idx="10"/>
          </p:nvPr>
        </p:nvSpPr>
        <p:spPr/>
        <p:txBody>
          <a:bodyPr/>
          <a:lstStyle>
            <a:lvl1pPr>
              <a:defRPr/>
            </a:lvl1pPr>
          </a:lstStyle>
          <a:p>
            <a:pPr>
              <a:defRPr/>
            </a:pPr>
            <a:fld id="{C22E919D-2FF1-4B9B-95A7-1F87444764C0}" type="datetimeFigureOut">
              <a:rPr lang="en-GB"/>
              <a:pPr>
                <a:defRPr/>
              </a:pPr>
              <a:t>22/09/2011</a:t>
            </a:fld>
            <a:endParaRPr lang="en-GB" dirty="0"/>
          </a:p>
        </p:txBody>
      </p:sp>
      <p:sp>
        <p:nvSpPr>
          <p:cNvPr id="8" name="Footer Placeholder 4"/>
          <p:cNvSpPr>
            <a:spLocks noGrp="1"/>
          </p:cNvSpPr>
          <p:nvPr>
            <p:ph type="ftr" sz="quarter" idx="11"/>
          </p:nvPr>
        </p:nvSpPr>
        <p:spPr/>
        <p:txBody>
          <a:bodyPr/>
          <a:lstStyle>
            <a:lvl1pPr>
              <a:defRPr/>
            </a:lvl1pPr>
          </a:lstStyle>
          <a:p>
            <a:pPr>
              <a:defRPr/>
            </a:pPr>
            <a:endParaRPr lang="en-GB"/>
          </a:p>
        </p:txBody>
      </p:sp>
      <p:sp>
        <p:nvSpPr>
          <p:cNvPr id="9" name="Slide Number Placeholder 5"/>
          <p:cNvSpPr>
            <a:spLocks noGrp="1"/>
          </p:cNvSpPr>
          <p:nvPr>
            <p:ph type="sldNum" sz="quarter" idx="12"/>
          </p:nvPr>
        </p:nvSpPr>
        <p:spPr/>
        <p:txBody>
          <a:bodyPr/>
          <a:lstStyle>
            <a:lvl1pPr>
              <a:defRPr/>
            </a:lvl1pPr>
          </a:lstStyle>
          <a:p>
            <a:pPr>
              <a:defRPr/>
            </a:pPr>
            <a:fld id="{8932C7A0-C5E1-473F-BD1F-2E4C3A43FB4A}" type="slidenum">
              <a:rPr lang="en-GB"/>
              <a:pPr>
                <a:defRPr/>
              </a:pPr>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CED44FE1-3716-4822-85BA-25FCBA495330}" type="datetimeFigureOut">
              <a:rPr lang="en-GB"/>
              <a:pPr>
                <a:defRPr/>
              </a:pPr>
              <a:t>22/09/2011</a:t>
            </a:fld>
            <a:endParaRPr lang="en-GB" dirty="0"/>
          </a:p>
        </p:txBody>
      </p:sp>
      <p:sp>
        <p:nvSpPr>
          <p:cNvPr id="4" name="Footer Placeholder 4"/>
          <p:cNvSpPr>
            <a:spLocks noGrp="1"/>
          </p:cNvSpPr>
          <p:nvPr>
            <p:ph type="ftr" sz="quarter" idx="11"/>
          </p:nvPr>
        </p:nvSpPr>
        <p:spPr/>
        <p:txBody>
          <a:bodyPr/>
          <a:lstStyle>
            <a:lvl1pPr>
              <a:defRPr/>
            </a:lvl1pPr>
          </a:lstStyle>
          <a:p>
            <a:pPr>
              <a:defRPr/>
            </a:pPr>
            <a:endParaRPr lang="en-GB"/>
          </a:p>
        </p:txBody>
      </p:sp>
      <p:sp>
        <p:nvSpPr>
          <p:cNvPr id="5" name="Slide Number Placeholder 5"/>
          <p:cNvSpPr>
            <a:spLocks noGrp="1"/>
          </p:cNvSpPr>
          <p:nvPr>
            <p:ph type="sldNum" sz="quarter" idx="12"/>
          </p:nvPr>
        </p:nvSpPr>
        <p:spPr/>
        <p:txBody>
          <a:bodyPr/>
          <a:lstStyle>
            <a:lvl1pPr>
              <a:defRPr/>
            </a:lvl1pPr>
          </a:lstStyle>
          <a:p>
            <a:pPr>
              <a:defRPr/>
            </a:pPr>
            <a:fld id="{1B094A63-5095-405E-843D-DA31461D9156}" type="slidenum">
              <a:rPr lang="en-GB"/>
              <a:pPr>
                <a:defRPr/>
              </a:pPr>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04AF6DA9-1991-46D0-BA8D-41254BCE1A30}" type="datetimeFigureOut">
              <a:rPr lang="en-GB"/>
              <a:pPr>
                <a:defRPr/>
              </a:pPr>
              <a:t>22/09/2011</a:t>
            </a:fld>
            <a:endParaRPr lang="en-GB" dirty="0"/>
          </a:p>
        </p:txBody>
      </p:sp>
      <p:sp>
        <p:nvSpPr>
          <p:cNvPr id="3" name="Footer Placeholder 4"/>
          <p:cNvSpPr>
            <a:spLocks noGrp="1"/>
          </p:cNvSpPr>
          <p:nvPr>
            <p:ph type="ftr" sz="quarter" idx="11"/>
          </p:nvPr>
        </p:nvSpPr>
        <p:spPr/>
        <p:txBody>
          <a:bodyPr/>
          <a:lstStyle>
            <a:lvl1pPr>
              <a:defRPr/>
            </a:lvl1pPr>
          </a:lstStyle>
          <a:p>
            <a:pPr>
              <a:defRPr/>
            </a:pPr>
            <a:endParaRPr lang="en-GB"/>
          </a:p>
        </p:txBody>
      </p:sp>
      <p:sp>
        <p:nvSpPr>
          <p:cNvPr id="4" name="Slide Number Placeholder 5"/>
          <p:cNvSpPr>
            <a:spLocks noGrp="1"/>
          </p:cNvSpPr>
          <p:nvPr>
            <p:ph type="sldNum" sz="quarter" idx="12"/>
          </p:nvPr>
        </p:nvSpPr>
        <p:spPr/>
        <p:txBody>
          <a:bodyPr/>
          <a:lstStyle>
            <a:lvl1pPr>
              <a:defRPr/>
            </a:lvl1pPr>
          </a:lstStyle>
          <a:p>
            <a:pPr>
              <a:defRPr/>
            </a:pPr>
            <a:fld id="{76A0AAC0-2BE4-401E-974E-4363F8890E15}" type="slidenum">
              <a:rPr lang="en-GB"/>
              <a:pPr>
                <a:defRPr/>
              </a:pPr>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CDCC000B-D976-4ACF-AFE6-DCDB8ED2488B}" type="datetimeFigureOut">
              <a:rPr lang="en-GB"/>
              <a:pPr>
                <a:defRPr/>
              </a:pPr>
              <a:t>22/09/2011</a:t>
            </a:fld>
            <a:endParaRPr lang="en-GB" dirty="0"/>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42438B3F-B629-40FE-AAB3-5E04E61EB02B}" type="slidenum">
              <a:rPr lang="en-GB"/>
              <a:pPr>
                <a:defRPr/>
              </a:pPr>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1400A5A5-20B6-4868-B967-02CEA83D40B5}" type="datetimeFigureOut">
              <a:rPr lang="en-GB"/>
              <a:pPr>
                <a:defRPr/>
              </a:pPr>
              <a:t>22/09/2011</a:t>
            </a:fld>
            <a:endParaRPr lang="en-GB" dirty="0"/>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CDE5060D-73DD-499D-BBED-375DCA2564F2}" type="slidenum">
              <a:rPr lang="en-GB"/>
              <a:pPr>
                <a:defRPr/>
              </a:pPr>
              <a:t>‹#›</a:t>
            </a:fld>
            <a:endParaRPr lang="en-GB"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61B5705B-BBB3-4F78-9E1F-0CBA7848F7C7}" type="datetimeFigureOut">
              <a:rPr lang="en-GB"/>
              <a:pPr>
                <a:defRPr/>
              </a:pPr>
              <a:t>22/09/2011</a:t>
            </a:fld>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2763A197-0FE0-40EA-BBA9-D96B6834E145}" type="slidenum">
              <a:rPr lang="en-GB"/>
              <a:pPr>
                <a:defRPr/>
              </a:pPr>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20C76636-B309-4704-B4D8-D9D762179BFB}" type="datetimeFigureOut">
              <a:rPr lang="en-GB"/>
              <a:pPr>
                <a:defRPr/>
              </a:pPr>
              <a:t>22/09/2011</a:t>
            </a:fld>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CA43EAFE-9DAD-462B-A82F-7C9F9DCF047C}" type="slidenum">
              <a:rPr lang="en-GB"/>
              <a:pPr>
                <a:defRPr/>
              </a:pPr>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GB" smtClean="0"/>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09E3BB02-1ECA-413F-A5FC-0A3F22897A8E}" type="datetimeFigureOut">
              <a:rPr lang="en-GB"/>
              <a:pPr>
                <a:defRPr/>
              </a:pPr>
              <a:t>22/09/2011</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599016D3-37E7-49E9-8C8A-1FBA93B37851}" type="slidenum">
              <a:rPr lang="en-GB"/>
              <a:pPr>
                <a:defRPr/>
              </a:pPr>
              <a:t>‹#›</a:t>
            </a:fld>
            <a:endParaRPr lang="en-GB"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i-F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hyperlink" Target="http://www.vardsvenska.fi/"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www.vardsvenska.fi/"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3.jpe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8.xml"/><Relationship Id="rId1" Type="http://schemas.openxmlformats.org/officeDocument/2006/relationships/slideLayout" Target="../slideLayouts/slideLayout4.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image" Target="../media/image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 Same Side Corner Rectangle 8"/>
          <p:cNvSpPr/>
          <p:nvPr/>
        </p:nvSpPr>
        <p:spPr>
          <a:xfrm rot="5400000">
            <a:off x="-3267236" y="3267236"/>
            <a:ext cx="6858000" cy="323528"/>
          </a:xfrm>
          <a:prstGeom prst="round2SameRect">
            <a:avLst/>
          </a:prstGeom>
          <a:gradFill>
            <a:gsLst>
              <a:gs pos="0">
                <a:srgbClr val="FF9900">
                  <a:shade val="30000"/>
                  <a:satMod val="115000"/>
                </a:srgbClr>
              </a:gs>
              <a:gs pos="50000">
                <a:srgbClr val="FF9900">
                  <a:shade val="67500"/>
                  <a:satMod val="115000"/>
                </a:srgbClr>
              </a:gs>
              <a:gs pos="100000">
                <a:srgbClr val="FF9900">
                  <a:shade val="100000"/>
                  <a:satMod val="115000"/>
                </a:srgbClr>
              </a:gs>
            </a:gsLst>
            <a:lin ang="16200000" scaled="1"/>
          </a:gra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p>
        </p:txBody>
      </p:sp>
      <p:sp>
        <p:nvSpPr>
          <p:cNvPr id="4" name="Rectangle 3"/>
          <p:cNvSpPr/>
          <p:nvPr/>
        </p:nvSpPr>
        <p:spPr>
          <a:xfrm>
            <a:off x="-36513" y="2349500"/>
            <a:ext cx="6696076" cy="792163"/>
          </a:xfrm>
          <a:prstGeom prst="rect">
            <a:avLst/>
          </a:prstGeom>
          <a:gradFill flip="none" rotWithShape="1">
            <a:gsLst>
              <a:gs pos="0">
                <a:schemeClr val="accent2">
                  <a:lumMod val="60000"/>
                  <a:lumOff val="40000"/>
                  <a:shade val="30000"/>
                  <a:satMod val="115000"/>
                </a:schemeClr>
              </a:gs>
              <a:gs pos="50000">
                <a:schemeClr val="accent2">
                  <a:lumMod val="60000"/>
                  <a:lumOff val="40000"/>
                  <a:shade val="67500"/>
                  <a:satMod val="115000"/>
                </a:schemeClr>
              </a:gs>
              <a:gs pos="100000">
                <a:schemeClr val="accent2">
                  <a:lumMod val="60000"/>
                  <a:lumOff val="40000"/>
                  <a:shade val="100000"/>
                  <a:satMod val="115000"/>
                </a:schemeClr>
              </a:gs>
            </a:gsLst>
            <a:lin ang="0" scaled="1"/>
            <a:tileRect/>
          </a:gradFill>
          <a:ln>
            <a:noFill/>
          </a:ln>
          <a:effectLst>
            <a:outerShdw blurRad="228600" dist="50800" dir="5400000" algn="ctr" rotWithShape="0">
              <a:srgbClr val="000000">
                <a:alpha val="46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p>
        </p:txBody>
      </p:sp>
      <p:sp>
        <p:nvSpPr>
          <p:cNvPr id="2054" name="Title 1"/>
          <p:cNvSpPr>
            <a:spLocks noGrp="1"/>
          </p:cNvSpPr>
          <p:nvPr>
            <p:ph type="ctrTitle"/>
          </p:nvPr>
        </p:nvSpPr>
        <p:spPr>
          <a:xfrm>
            <a:off x="-36513" y="2420938"/>
            <a:ext cx="4679951" cy="647700"/>
          </a:xfrm>
        </p:spPr>
        <p:txBody>
          <a:bodyPr/>
          <a:lstStyle/>
          <a:p>
            <a:r>
              <a:rPr lang="fi-FI" sz="4800" smtClean="0">
                <a:solidFill>
                  <a:srgbClr val="FFFFFF"/>
                </a:solidFill>
                <a:latin typeface="Adobe Garamond Pro" pitchFamily="18" charset="0"/>
                <a:cs typeface="Arial" charset="0"/>
                <a:sym typeface="Arial" charset="0"/>
              </a:rPr>
              <a:t>Learnwell Oy</a:t>
            </a:r>
          </a:p>
        </p:txBody>
      </p:sp>
      <p:sp>
        <p:nvSpPr>
          <p:cNvPr id="2055" name="Subtitle 2"/>
          <p:cNvSpPr>
            <a:spLocks noGrp="1"/>
          </p:cNvSpPr>
          <p:nvPr>
            <p:ph type="subTitle" idx="1"/>
          </p:nvPr>
        </p:nvSpPr>
        <p:spPr>
          <a:xfrm>
            <a:off x="539750" y="3789363"/>
            <a:ext cx="6840538" cy="1439862"/>
          </a:xfrm>
        </p:spPr>
        <p:txBody>
          <a:bodyPr/>
          <a:lstStyle/>
          <a:p>
            <a:pPr algn="l"/>
            <a:r>
              <a:rPr lang="fi-FI" sz="4000" dirty="0" smtClean="0">
                <a:solidFill>
                  <a:srgbClr val="0B5395"/>
                </a:solidFill>
                <a:latin typeface="Adobe Garamond Pro" pitchFamily="18" charset="0"/>
                <a:sym typeface="Arial" charset="0"/>
              </a:rPr>
              <a:t> VÅRDSVENSKA</a:t>
            </a:r>
          </a:p>
          <a:p>
            <a:pPr algn="l"/>
            <a:r>
              <a:rPr lang="fi-FI" sz="3600" smtClean="0">
                <a:solidFill>
                  <a:srgbClr val="0B5395"/>
                </a:solidFill>
                <a:latin typeface="Adobe Garamond Pro" pitchFamily="18" charset="0"/>
                <a:sym typeface="Arial" charset="0"/>
              </a:rPr>
              <a:t>PROJEKTPRESENTATION</a:t>
            </a:r>
          </a:p>
        </p:txBody>
      </p:sp>
      <p:pic>
        <p:nvPicPr>
          <p:cNvPr id="6" name="Picture 5" descr="Logo 2_medium_gray.jpg"/>
          <p:cNvPicPr>
            <a:picLocks noChangeAspect="1"/>
          </p:cNvPicPr>
          <p:nvPr/>
        </p:nvPicPr>
        <p:blipFill>
          <a:blip r:embed="rId3" cstate="print">
            <a:clrChange>
              <a:clrFrom>
                <a:srgbClr val="FFFFFF"/>
              </a:clrFrom>
              <a:clrTo>
                <a:srgbClr val="FFFFFF">
                  <a:alpha val="0"/>
                </a:srgbClr>
              </a:clrTo>
            </a:clrChange>
            <a:duotone>
              <a:schemeClr val="accent1">
                <a:shade val="45000"/>
                <a:satMod val="135000"/>
              </a:schemeClr>
              <a:prstClr val="white"/>
            </a:duotone>
            <a:lum contrast="-10000"/>
          </a:blip>
          <a:stretch>
            <a:fillRect/>
          </a:stretch>
        </p:blipFill>
        <p:spPr>
          <a:xfrm>
            <a:off x="5308792" y="5301208"/>
            <a:ext cx="3511680" cy="1093990"/>
          </a:xfrm>
          <a:prstGeom prst="rect">
            <a:avLst/>
          </a:prstGeom>
        </p:spPr>
      </p:pic>
      <p:pic>
        <p:nvPicPr>
          <p:cNvPr id="2057" name="Picture 7" descr="new vardsvenska logo.png"/>
          <p:cNvPicPr>
            <a:picLocks noChangeAspect="1" noChangeArrowheads="1"/>
          </p:cNvPicPr>
          <p:nvPr/>
        </p:nvPicPr>
        <p:blipFill>
          <a:blip r:embed="rId4" cstate="print"/>
          <a:srcRect/>
          <a:stretch>
            <a:fillRect/>
          </a:stretch>
        </p:blipFill>
        <p:spPr bwMode="auto">
          <a:xfrm>
            <a:off x="5508625" y="461963"/>
            <a:ext cx="3311525" cy="9509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7" descr="new vardsvenska logo.png"/>
          <p:cNvPicPr>
            <a:picLocks noChangeAspect="1" noChangeArrowheads="1"/>
          </p:cNvPicPr>
          <p:nvPr/>
        </p:nvPicPr>
        <p:blipFill>
          <a:blip r:embed="rId3" cstate="print"/>
          <a:srcRect/>
          <a:stretch>
            <a:fillRect/>
          </a:stretch>
        </p:blipFill>
        <p:spPr bwMode="auto">
          <a:xfrm>
            <a:off x="5364163" y="5445125"/>
            <a:ext cx="3240087" cy="930275"/>
          </a:xfrm>
          <a:prstGeom prst="rect">
            <a:avLst/>
          </a:prstGeom>
          <a:noFill/>
          <a:ln w="9525">
            <a:noFill/>
            <a:miter lim="800000"/>
            <a:headEnd/>
            <a:tailEnd/>
          </a:ln>
        </p:spPr>
      </p:pic>
      <p:sp>
        <p:nvSpPr>
          <p:cNvPr id="3075" name="Title 1"/>
          <p:cNvSpPr>
            <a:spLocks noGrp="1"/>
          </p:cNvSpPr>
          <p:nvPr>
            <p:ph type="title"/>
          </p:nvPr>
        </p:nvSpPr>
        <p:spPr>
          <a:xfrm>
            <a:off x="611188" y="404813"/>
            <a:ext cx="8064500" cy="1368425"/>
          </a:xfrm>
        </p:spPr>
        <p:txBody>
          <a:bodyPr/>
          <a:lstStyle/>
          <a:p>
            <a:pPr algn="l"/>
            <a:r>
              <a:rPr lang="fi-FI" sz="4800" smtClean="0">
                <a:solidFill>
                  <a:srgbClr val="0B5395"/>
                </a:solidFill>
                <a:latin typeface="Adobe Garamond Pro" pitchFamily="18" charset="0"/>
                <a:sym typeface="Arial" charset="0"/>
              </a:rPr>
              <a:t>VÅRDSVENSKA – </a:t>
            </a:r>
            <a:r>
              <a:rPr lang="fi-FI" sz="3100" smtClean="0">
                <a:solidFill>
                  <a:srgbClr val="0B5395"/>
                </a:solidFill>
                <a:latin typeface="Adobe Garamond Pro" pitchFamily="18" charset="0"/>
                <a:sym typeface="Arial" charset="0"/>
              </a:rPr>
              <a:t>Svenska för hälsovårdspersonal </a:t>
            </a:r>
          </a:p>
        </p:txBody>
      </p:sp>
      <p:sp>
        <p:nvSpPr>
          <p:cNvPr id="3" name="Content Placeholder 2"/>
          <p:cNvSpPr>
            <a:spLocks noGrp="1"/>
          </p:cNvSpPr>
          <p:nvPr>
            <p:ph idx="1"/>
          </p:nvPr>
        </p:nvSpPr>
        <p:spPr>
          <a:xfrm>
            <a:off x="684213" y="1916113"/>
            <a:ext cx="7920037" cy="4392612"/>
          </a:xfrm>
        </p:spPr>
        <p:txBody>
          <a:bodyPr/>
          <a:lstStyle/>
          <a:p>
            <a:pPr>
              <a:lnSpc>
                <a:spcPct val="90000"/>
              </a:lnSpc>
              <a:buFont typeface="Arial" charset="0"/>
              <a:buNone/>
            </a:pPr>
            <a:r>
              <a:rPr lang="fi-FI" sz="2800" smtClean="0">
                <a:solidFill>
                  <a:srgbClr val="0B5395"/>
                </a:solidFill>
                <a:cs typeface="Arial" charset="0"/>
                <a:sym typeface="Arial" charset="0"/>
              </a:rPr>
              <a:t>    </a:t>
            </a:r>
            <a:r>
              <a:rPr lang="fi-FI" sz="2800" b="1" smtClean="0">
                <a:solidFill>
                  <a:srgbClr val="0B5395"/>
                </a:solidFill>
                <a:cs typeface="Arial" charset="0"/>
                <a:sym typeface="Arial" charset="0"/>
              </a:rPr>
              <a:t>Vårdsvenska </a:t>
            </a:r>
            <a:r>
              <a:rPr lang="fi-FI" sz="2800" b="1" smtClean="0">
                <a:solidFill>
                  <a:srgbClr val="0B5395"/>
                </a:solidFill>
                <a:cs typeface="Arial" charset="0"/>
                <a:sym typeface="Arial" charset="0"/>
                <a:hlinkClick r:id="rId4"/>
              </a:rPr>
              <a:t>www.vardsvenska.fi</a:t>
            </a:r>
            <a:r>
              <a:rPr lang="fi-FI" sz="2800" b="1" smtClean="0">
                <a:solidFill>
                  <a:srgbClr val="0B5395"/>
                </a:solidFill>
                <a:cs typeface="Arial" charset="0"/>
                <a:sym typeface="Arial" charset="0"/>
              </a:rPr>
              <a:t> är en språkinlärningsresurs för anställda inom hälsovården som är intresserade av att lära sig svenska:</a:t>
            </a:r>
          </a:p>
          <a:p>
            <a:pPr>
              <a:lnSpc>
                <a:spcPct val="90000"/>
              </a:lnSpc>
              <a:buClr>
                <a:srgbClr val="C00000"/>
              </a:buClr>
              <a:buFont typeface="Calibri" pitchFamily="34" charset="0"/>
              <a:buChar char="+"/>
            </a:pPr>
            <a:r>
              <a:rPr lang="fi-FI" sz="2800" smtClean="0">
                <a:solidFill>
                  <a:srgbClr val="0B5395"/>
                </a:solidFill>
                <a:cs typeface="Arial" charset="0"/>
                <a:sym typeface="Arial" charset="0"/>
              </a:rPr>
              <a:t>Information om Finland på fyra språk – svenska, engelska, finska och ryska</a:t>
            </a:r>
          </a:p>
          <a:p>
            <a:pPr>
              <a:lnSpc>
                <a:spcPct val="90000"/>
              </a:lnSpc>
              <a:buClr>
                <a:srgbClr val="C00000"/>
              </a:buClr>
              <a:buFont typeface="Calibri" pitchFamily="34" charset="0"/>
              <a:buChar char="+"/>
            </a:pPr>
            <a:r>
              <a:rPr lang="fi-FI" sz="2800" smtClean="0">
                <a:solidFill>
                  <a:srgbClr val="0B5395"/>
                </a:solidFill>
                <a:cs typeface="Arial" charset="0"/>
                <a:sym typeface="Arial" charset="0"/>
              </a:rPr>
              <a:t>Språkträning (förklaringar om svensk grammatik, material och övningar)</a:t>
            </a:r>
          </a:p>
          <a:p>
            <a:pPr>
              <a:lnSpc>
                <a:spcPct val="90000"/>
              </a:lnSpc>
              <a:buClr>
                <a:srgbClr val="C00000"/>
              </a:buClr>
              <a:buFont typeface="Calibri" pitchFamily="34" charset="0"/>
              <a:buChar char="+"/>
            </a:pPr>
            <a:r>
              <a:rPr lang="fi-FI" sz="2800" smtClean="0">
                <a:solidFill>
                  <a:srgbClr val="0B5395"/>
                </a:solidFill>
                <a:cs typeface="Arial" charset="0"/>
                <a:sym typeface="Arial" charset="0"/>
              </a:rPr>
              <a:t>Verktyg för att söka arbete och nätverka</a:t>
            </a:r>
          </a:p>
          <a:p>
            <a:pPr>
              <a:lnSpc>
                <a:spcPct val="90000"/>
              </a:lnSpc>
              <a:buClr>
                <a:srgbClr val="C00000"/>
              </a:buClr>
              <a:buFont typeface="Calibri" pitchFamily="34" charset="0"/>
              <a:buChar char="+"/>
            </a:pPr>
            <a:r>
              <a:rPr lang="fi-FI" sz="2800" smtClean="0">
                <a:solidFill>
                  <a:srgbClr val="0B5395"/>
                </a:solidFill>
                <a:cs typeface="Arial" charset="0"/>
                <a:sym typeface="Arial" charset="0"/>
              </a:rPr>
              <a:t>Material (t.ex. ordlistor, arbetsblad, korsord osv.) </a:t>
            </a:r>
          </a:p>
          <a:p>
            <a:pPr>
              <a:lnSpc>
                <a:spcPct val="90000"/>
              </a:lnSpc>
              <a:buClr>
                <a:srgbClr val="C00000"/>
              </a:buClr>
              <a:buFont typeface="Calibri" pitchFamily="34" charset="0"/>
              <a:buChar char="+"/>
            </a:pPr>
            <a:endParaRPr lang="fi-FI" sz="2800" smtClean="0">
              <a:solidFill>
                <a:srgbClr val="0B5395"/>
              </a:solidFill>
              <a:cs typeface="Arial" charset="0"/>
              <a:sym typeface="Arial" charset="0"/>
            </a:endParaRPr>
          </a:p>
          <a:p>
            <a:pPr>
              <a:lnSpc>
                <a:spcPct val="90000"/>
              </a:lnSpc>
              <a:buClr>
                <a:srgbClr val="C00000"/>
              </a:buClr>
              <a:buFont typeface="Calibri" pitchFamily="34" charset="0"/>
              <a:buChar char="+"/>
            </a:pPr>
            <a:endParaRPr lang="fi-FI" sz="2800" smtClean="0">
              <a:solidFill>
                <a:srgbClr val="0B5395"/>
              </a:solidFill>
              <a:cs typeface="Arial" charset="0"/>
              <a:sym typeface="Arial" charset="0"/>
            </a:endParaRPr>
          </a:p>
          <a:p>
            <a:pPr>
              <a:lnSpc>
                <a:spcPct val="90000"/>
              </a:lnSpc>
              <a:buClr>
                <a:srgbClr val="C00000"/>
              </a:buClr>
            </a:pPr>
            <a:endParaRPr lang="fi-FI" sz="2800" smtClean="0">
              <a:solidFill>
                <a:srgbClr val="0B5395"/>
              </a:solidFill>
              <a:cs typeface="Arial" charset="0"/>
              <a:sym typeface="Arial" charset="0"/>
            </a:endParaRPr>
          </a:p>
        </p:txBody>
      </p:sp>
      <p:sp>
        <p:nvSpPr>
          <p:cNvPr id="9" name="Round Same Side Corner Rectangle 8"/>
          <p:cNvSpPr/>
          <p:nvPr/>
        </p:nvSpPr>
        <p:spPr>
          <a:xfrm rot="5400000">
            <a:off x="-3267236" y="3267236"/>
            <a:ext cx="6858000" cy="323528"/>
          </a:xfrm>
          <a:prstGeom prst="round2SameRect">
            <a:avLst/>
          </a:prstGeom>
          <a:gradFill>
            <a:gsLst>
              <a:gs pos="0">
                <a:srgbClr val="FF9900">
                  <a:shade val="30000"/>
                  <a:satMod val="115000"/>
                </a:srgbClr>
              </a:gs>
              <a:gs pos="50000">
                <a:srgbClr val="FF9900">
                  <a:shade val="67500"/>
                  <a:satMod val="115000"/>
                </a:srgbClr>
              </a:gs>
              <a:gs pos="100000">
                <a:srgbClr val="FF9900">
                  <a:shade val="100000"/>
                  <a:satMod val="115000"/>
                </a:srgbClr>
              </a:gs>
            </a:gsLst>
            <a:lin ang="16200000" scaled="1"/>
          </a:gra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611188" y="404813"/>
            <a:ext cx="8064500" cy="1368425"/>
          </a:xfrm>
        </p:spPr>
        <p:txBody>
          <a:bodyPr/>
          <a:lstStyle/>
          <a:p>
            <a:pPr algn="l"/>
            <a:r>
              <a:rPr lang="fi-FI" sz="4800" smtClean="0">
                <a:solidFill>
                  <a:srgbClr val="0B5395"/>
                </a:solidFill>
                <a:latin typeface="Adobe Garamond Pro" pitchFamily="18" charset="0"/>
                <a:sym typeface="Arial" charset="0"/>
              </a:rPr>
              <a:t>VÅRDSVENSKA – </a:t>
            </a:r>
            <a:r>
              <a:rPr lang="fi-FI" sz="3100" smtClean="0">
                <a:solidFill>
                  <a:srgbClr val="0B5395"/>
                </a:solidFill>
                <a:latin typeface="Adobe Garamond Pro" pitchFamily="18" charset="0"/>
                <a:sym typeface="Arial" charset="0"/>
              </a:rPr>
              <a:t>Svenska för hälsovårdspersonal </a:t>
            </a:r>
          </a:p>
        </p:txBody>
      </p:sp>
      <p:sp>
        <p:nvSpPr>
          <p:cNvPr id="3" name="Content Placeholder 2"/>
          <p:cNvSpPr>
            <a:spLocks noGrp="1"/>
          </p:cNvSpPr>
          <p:nvPr>
            <p:ph idx="1"/>
          </p:nvPr>
        </p:nvSpPr>
        <p:spPr>
          <a:xfrm>
            <a:off x="684213" y="1844675"/>
            <a:ext cx="7920037" cy="4352925"/>
          </a:xfrm>
        </p:spPr>
        <p:txBody>
          <a:bodyPr/>
          <a:lstStyle/>
          <a:p>
            <a:pPr>
              <a:buFont typeface="Arial" charset="0"/>
              <a:buNone/>
            </a:pPr>
            <a:r>
              <a:rPr lang="fi-FI" sz="2800" smtClean="0">
                <a:solidFill>
                  <a:srgbClr val="0B5395"/>
                </a:solidFill>
                <a:cs typeface="Arial" charset="0"/>
                <a:sym typeface="Arial" charset="0"/>
              </a:rPr>
              <a:t>    </a:t>
            </a:r>
            <a:r>
              <a:rPr lang="fi-FI" sz="2800" b="1" smtClean="0">
                <a:solidFill>
                  <a:srgbClr val="0B5395"/>
                </a:solidFill>
                <a:cs typeface="Arial" charset="0"/>
                <a:sym typeface="Arial" charset="0"/>
              </a:rPr>
              <a:t>Vårdsvenska </a:t>
            </a:r>
            <a:r>
              <a:rPr lang="fi-FI" sz="2800" b="1" smtClean="0">
                <a:solidFill>
                  <a:srgbClr val="0B5395"/>
                </a:solidFill>
                <a:cs typeface="Arial" charset="0"/>
                <a:sym typeface="Arial" charset="0"/>
                <a:hlinkClick r:id="rId3"/>
              </a:rPr>
              <a:t>www.vardsvenska.fi</a:t>
            </a:r>
            <a:endParaRPr lang="fi-FI" sz="2800" b="1" smtClean="0">
              <a:solidFill>
                <a:srgbClr val="0B5395"/>
              </a:solidFill>
              <a:cs typeface="Arial" charset="0"/>
              <a:sym typeface="Arial" charset="0"/>
            </a:endParaRPr>
          </a:p>
          <a:p>
            <a:pPr>
              <a:buFont typeface="Arial" charset="0"/>
              <a:buNone/>
            </a:pPr>
            <a:r>
              <a:rPr lang="fi-FI" sz="2800" smtClean="0">
                <a:solidFill>
                  <a:srgbClr val="0B5395"/>
                </a:solidFill>
                <a:cs typeface="Arial" charset="0"/>
                <a:sym typeface="Arial" charset="0"/>
              </a:rPr>
              <a:t> </a:t>
            </a:r>
          </a:p>
        </p:txBody>
      </p:sp>
      <p:pic>
        <p:nvPicPr>
          <p:cNvPr id="4100" name="Picture 7" descr="new vardsvenska logo.png"/>
          <p:cNvPicPr>
            <a:picLocks noChangeAspect="1" noChangeArrowheads="1"/>
          </p:cNvPicPr>
          <p:nvPr/>
        </p:nvPicPr>
        <p:blipFill>
          <a:blip r:embed="rId4" cstate="print"/>
          <a:srcRect/>
          <a:stretch>
            <a:fillRect/>
          </a:stretch>
        </p:blipFill>
        <p:spPr bwMode="auto">
          <a:xfrm>
            <a:off x="5364163" y="5445125"/>
            <a:ext cx="3240087" cy="930275"/>
          </a:xfrm>
          <a:prstGeom prst="rect">
            <a:avLst/>
          </a:prstGeom>
          <a:noFill/>
          <a:ln w="9525">
            <a:noFill/>
            <a:miter lim="800000"/>
            <a:headEnd/>
            <a:tailEnd/>
          </a:ln>
        </p:spPr>
      </p:pic>
      <p:sp>
        <p:nvSpPr>
          <p:cNvPr id="9" name="Round Same Side Corner Rectangle 8"/>
          <p:cNvSpPr/>
          <p:nvPr/>
        </p:nvSpPr>
        <p:spPr>
          <a:xfrm rot="5400000">
            <a:off x="-3267236" y="3267236"/>
            <a:ext cx="6858000" cy="323528"/>
          </a:xfrm>
          <a:prstGeom prst="round2SameRect">
            <a:avLst/>
          </a:prstGeom>
          <a:gradFill>
            <a:gsLst>
              <a:gs pos="0">
                <a:srgbClr val="FF9900">
                  <a:shade val="30000"/>
                  <a:satMod val="115000"/>
                </a:srgbClr>
              </a:gs>
              <a:gs pos="50000">
                <a:srgbClr val="FF9900">
                  <a:shade val="67500"/>
                  <a:satMod val="115000"/>
                </a:srgbClr>
              </a:gs>
              <a:gs pos="100000">
                <a:srgbClr val="FF9900">
                  <a:shade val="100000"/>
                  <a:satMod val="115000"/>
                </a:srgbClr>
              </a:gs>
            </a:gsLst>
            <a:lin ang="16200000" scaled="1"/>
          </a:gra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p>
        </p:txBody>
      </p:sp>
      <p:pic>
        <p:nvPicPr>
          <p:cNvPr id="4104" name="Picture 6" descr="Vardsvenska printscreen front pg cropped.jpg"/>
          <p:cNvPicPr>
            <a:picLocks noChangeAspect="1"/>
          </p:cNvPicPr>
          <p:nvPr/>
        </p:nvPicPr>
        <p:blipFill>
          <a:blip r:embed="rId5" cstate="print"/>
          <a:srcRect/>
          <a:stretch>
            <a:fillRect/>
          </a:stretch>
        </p:blipFill>
        <p:spPr bwMode="auto">
          <a:xfrm>
            <a:off x="900113" y="2492375"/>
            <a:ext cx="6245225" cy="3024188"/>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a:xfrm>
            <a:off x="611188" y="549275"/>
            <a:ext cx="8064500" cy="1373188"/>
          </a:xfrm>
        </p:spPr>
        <p:txBody>
          <a:bodyPr/>
          <a:lstStyle/>
          <a:p>
            <a:pPr algn="l"/>
            <a:r>
              <a:rPr lang="fi-FI" sz="4800" smtClean="0">
                <a:solidFill>
                  <a:srgbClr val="0B5395"/>
                </a:solidFill>
                <a:latin typeface="Adobe Garamond Pro" pitchFamily="18" charset="0"/>
                <a:sym typeface="Arial" charset="0"/>
              </a:rPr>
              <a:t>VÅRDSVENSKA – </a:t>
            </a:r>
            <a:r>
              <a:rPr lang="fi-FI" sz="3100" smtClean="0">
                <a:solidFill>
                  <a:srgbClr val="0B5395"/>
                </a:solidFill>
                <a:latin typeface="Adobe Garamond Pro" pitchFamily="18" charset="0"/>
                <a:sym typeface="Arial" charset="0"/>
              </a:rPr>
              <a:t>Svenska för hälsovårdspersonal </a:t>
            </a:r>
          </a:p>
        </p:txBody>
      </p:sp>
      <p:sp>
        <p:nvSpPr>
          <p:cNvPr id="3" name="Content Placeholder 2"/>
          <p:cNvSpPr>
            <a:spLocks noGrp="1"/>
          </p:cNvSpPr>
          <p:nvPr>
            <p:ph idx="1"/>
          </p:nvPr>
        </p:nvSpPr>
        <p:spPr>
          <a:xfrm>
            <a:off x="684213" y="1916113"/>
            <a:ext cx="7920037" cy="4281487"/>
          </a:xfrm>
        </p:spPr>
        <p:txBody>
          <a:bodyPr/>
          <a:lstStyle/>
          <a:p>
            <a:pPr>
              <a:buFont typeface="Arial" charset="0"/>
              <a:buNone/>
            </a:pPr>
            <a:r>
              <a:rPr lang="fi-FI" sz="2800" smtClean="0">
                <a:solidFill>
                  <a:srgbClr val="0B5395"/>
                </a:solidFill>
                <a:cs typeface="Arial" charset="0"/>
                <a:sym typeface="Arial" charset="0"/>
              </a:rPr>
              <a:t>    </a:t>
            </a:r>
            <a:r>
              <a:rPr lang="fi-FI" sz="2800" b="1" smtClean="0">
                <a:solidFill>
                  <a:srgbClr val="0B5395"/>
                </a:solidFill>
                <a:cs typeface="Arial" charset="0"/>
                <a:sym typeface="Arial" charset="0"/>
              </a:rPr>
              <a:t>Nätverka:</a:t>
            </a:r>
          </a:p>
          <a:p>
            <a:pPr>
              <a:buClr>
                <a:srgbClr val="C00000"/>
              </a:buClr>
              <a:buFont typeface="Calibri" pitchFamily="34" charset="0"/>
              <a:buChar char="+"/>
            </a:pPr>
            <a:r>
              <a:rPr lang="fi-FI" sz="2800" smtClean="0">
                <a:solidFill>
                  <a:srgbClr val="0B5395"/>
                </a:solidFill>
                <a:cs typeface="Arial" charset="0"/>
                <a:sym typeface="Arial" charset="0"/>
              </a:rPr>
              <a:t>Information om att flytta till Finland</a:t>
            </a:r>
          </a:p>
          <a:p>
            <a:pPr>
              <a:buClr>
                <a:srgbClr val="C00000"/>
              </a:buClr>
              <a:buFont typeface="Calibri" pitchFamily="34" charset="0"/>
              <a:buChar char="+"/>
            </a:pPr>
            <a:r>
              <a:rPr lang="fi-FI" sz="2800" smtClean="0">
                <a:solidFill>
                  <a:srgbClr val="0B5395"/>
                </a:solidFill>
                <a:cs typeface="Arial" charset="0"/>
                <a:sym typeface="Arial" charset="0"/>
              </a:rPr>
              <a:t>Basinformation om landet och kulturen</a:t>
            </a:r>
          </a:p>
          <a:p>
            <a:pPr>
              <a:buClr>
                <a:srgbClr val="C00000"/>
              </a:buClr>
              <a:buFont typeface="Calibri" pitchFamily="34" charset="0"/>
              <a:buChar char="+"/>
            </a:pPr>
            <a:r>
              <a:rPr lang="fi-FI" sz="2800" smtClean="0">
                <a:solidFill>
                  <a:srgbClr val="0B5395"/>
                </a:solidFill>
                <a:cs typeface="Arial" charset="0"/>
                <a:sym typeface="Arial" charset="0"/>
              </a:rPr>
              <a:t>Kontaktinformation för myndigheter, hälsovårdsinrättningar, äldrevårdhem och mycket mera</a:t>
            </a:r>
          </a:p>
          <a:p>
            <a:pPr>
              <a:buClr>
                <a:srgbClr val="C00000"/>
              </a:buClr>
              <a:buFont typeface="Calibri" pitchFamily="34" charset="0"/>
              <a:buChar char="+"/>
            </a:pPr>
            <a:endParaRPr lang="fi-FI" sz="2800" smtClean="0">
              <a:solidFill>
                <a:srgbClr val="0B5395"/>
              </a:solidFill>
              <a:cs typeface="Arial" charset="0"/>
              <a:sym typeface="Arial" charset="0"/>
            </a:endParaRPr>
          </a:p>
          <a:p>
            <a:pPr>
              <a:buClr>
                <a:srgbClr val="C00000"/>
              </a:buClr>
              <a:buFont typeface="Calibri" pitchFamily="34" charset="0"/>
              <a:buChar char="+"/>
            </a:pPr>
            <a:endParaRPr lang="fi-FI" sz="2800" smtClean="0">
              <a:solidFill>
                <a:srgbClr val="0B5395"/>
              </a:solidFill>
              <a:cs typeface="Arial" charset="0"/>
              <a:sym typeface="Arial" charset="0"/>
            </a:endParaRPr>
          </a:p>
          <a:p>
            <a:pPr>
              <a:buClr>
                <a:srgbClr val="C00000"/>
              </a:buClr>
              <a:buFont typeface="Calibri" pitchFamily="34" charset="0"/>
              <a:buChar char="+"/>
            </a:pPr>
            <a:endParaRPr lang="fi-FI" sz="2800" smtClean="0">
              <a:solidFill>
                <a:srgbClr val="0B5395"/>
              </a:solidFill>
              <a:cs typeface="Arial" charset="0"/>
              <a:sym typeface="Arial" charset="0"/>
            </a:endParaRPr>
          </a:p>
          <a:p>
            <a:pPr>
              <a:buClr>
                <a:srgbClr val="C00000"/>
              </a:buClr>
            </a:pPr>
            <a:endParaRPr lang="fi-FI" sz="2800" smtClean="0">
              <a:solidFill>
                <a:srgbClr val="0B5395"/>
              </a:solidFill>
              <a:cs typeface="Arial" charset="0"/>
              <a:sym typeface="Arial" charset="0"/>
            </a:endParaRPr>
          </a:p>
        </p:txBody>
      </p:sp>
      <p:pic>
        <p:nvPicPr>
          <p:cNvPr id="5124" name="Picture 7" descr="new vardsvenska logo.png"/>
          <p:cNvPicPr>
            <a:picLocks noChangeAspect="1" noChangeArrowheads="1"/>
          </p:cNvPicPr>
          <p:nvPr/>
        </p:nvPicPr>
        <p:blipFill>
          <a:blip r:embed="rId3" cstate="print"/>
          <a:srcRect/>
          <a:stretch>
            <a:fillRect/>
          </a:stretch>
        </p:blipFill>
        <p:spPr bwMode="auto">
          <a:xfrm>
            <a:off x="5364163" y="5445125"/>
            <a:ext cx="3240087" cy="930275"/>
          </a:xfrm>
          <a:prstGeom prst="rect">
            <a:avLst/>
          </a:prstGeom>
          <a:noFill/>
          <a:ln w="9525">
            <a:noFill/>
            <a:miter lim="800000"/>
            <a:headEnd/>
            <a:tailEnd/>
          </a:ln>
        </p:spPr>
      </p:pic>
      <p:sp>
        <p:nvSpPr>
          <p:cNvPr id="9" name="Round Same Side Corner Rectangle 8"/>
          <p:cNvSpPr/>
          <p:nvPr/>
        </p:nvSpPr>
        <p:spPr>
          <a:xfrm rot="5400000">
            <a:off x="-3267236" y="3267236"/>
            <a:ext cx="6858000" cy="323528"/>
          </a:xfrm>
          <a:prstGeom prst="round2SameRect">
            <a:avLst/>
          </a:prstGeom>
          <a:gradFill>
            <a:gsLst>
              <a:gs pos="0">
                <a:srgbClr val="FF9900">
                  <a:shade val="30000"/>
                  <a:satMod val="115000"/>
                </a:srgbClr>
              </a:gs>
              <a:gs pos="50000">
                <a:srgbClr val="FF9900">
                  <a:shade val="67500"/>
                  <a:satMod val="115000"/>
                </a:srgbClr>
              </a:gs>
              <a:gs pos="100000">
                <a:srgbClr val="FF9900">
                  <a:shade val="100000"/>
                  <a:satMod val="115000"/>
                </a:srgbClr>
              </a:gs>
            </a:gsLst>
            <a:lin ang="16200000" scaled="1"/>
          </a:gra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a:xfrm>
            <a:off x="611188" y="549275"/>
            <a:ext cx="8064500" cy="1373188"/>
          </a:xfrm>
        </p:spPr>
        <p:txBody>
          <a:bodyPr/>
          <a:lstStyle/>
          <a:p>
            <a:pPr algn="l"/>
            <a:r>
              <a:rPr lang="fi-FI" sz="4800" smtClean="0">
                <a:solidFill>
                  <a:srgbClr val="0B5395"/>
                </a:solidFill>
                <a:latin typeface="Adobe Garamond Pro" pitchFamily="18" charset="0"/>
                <a:sym typeface="Arial" charset="0"/>
              </a:rPr>
              <a:t>VÅRDSVENSKA – </a:t>
            </a:r>
            <a:r>
              <a:rPr lang="fi-FI" sz="3100" smtClean="0">
                <a:solidFill>
                  <a:srgbClr val="0B5395"/>
                </a:solidFill>
                <a:latin typeface="Adobe Garamond Pro" pitchFamily="18" charset="0"/>
                <a:sym typeface="Arial" charset="0"/>
              </a:rPr>
              <a:t>Svenska för hälsovårdspersonal </a:t>
            </a:r>
          </a:p>
        </p:txBody>
      </p:sp>
      <p:sp>
        <p:nvSpPr>
          <p:cNvPr id="3" name="Content Placeholder 2"/>
          <p:cNvSpPr>
            <a:spLocks noGrp="1"/>
          </p:cNvSpPr>
          <p:nvPr>
            <p:ph idx="1"/>
          </p:nvPr>
        </p:nvSpPr>
        <p:spPr>
          <a:xfrm>
            <a:off x="684213" y="1916113"/>
            <a:ext cx="7920037" cy="4281487"/>
          </a:xfrm>
        </p:spPr>
        <p:txBody>
          <a:bodyPr>
            <a:normAutofit lnSpcReduction="10000"/>
          </a:bodyPr>
          <a:lstStyle/>
          <a:p>
            <a:pPr>
              <a:buSzPct val="100000"/>
              <a:buFont typeface="Arial" charset="0"/>
              <a:buNone/>
              <a:defRPr/>
            </a:pPr>
            <a:r>
              <a:rPr lang="fi-FI" sz="2800" b="1" smtClean="0">
                <a:solidFill>
                  <a:srgbClr val="0B5395"/>
                </a:solidFill>
                <a:cs typeface="Arial" charset="0"/>
                <a:sym typeface="Arial" charset="0"/>
              </a:rPr>
              <a:t>    Arbete:</a:t>
            </a:r>
          </a:p>
          <a:p>
            <a:pPr>
              <a:buClr>
                <a:srgbClr val="C00000"/>
              </a:buClr>
              <a:buFont typeface="Calibri" pitchFamily="34" charset="0"/>
              <a:buChar char="+"/>
              <a:defRPr/>
            </a:pPr>
            <a:r>
              <a:rPr lang="fi-FI" sz="2800" smtClean="0">
                <a:solidFill>
                  <a:srgbClr val="0B5395"/>
                </a:solidFill>
                <a:cs typeface="Arial" charset="0"/>
                <a:sym typeface="Arial" charset="0"/>
              </a:rPr>
              <a:t>Du kan </a:t>
            </a:r>
            <a:r>
              <a:rPr lang="fi-FI" sz="2800" b="1" smtClean="0">
                <a:solidFill>
                  <a:srgbClr val="0B5395"/>
                </a:solidFill>
                <a:cs typeface="Arial" charset="0"/>
                <a:sym typeface="Arial" charset="0"/>
              </a:rPr>
              <a:t>registrera dig som användare</a:t>
            </a:r>
            <a:r>
              <a:rPr lang="fi-FI" sz="2800" smtClean="0">
                <a:solidFill>
                  <a:srgbClr val="0B5395"/>
                </a:solidFill>
                <a:cs typeface="Arial" charset="0"/>
                <a:sym typeface="Arial" charset="0"/>
              </a:rPr>
              <a:t>, öppna en profil, skapa ett cv online och lagra detta i din profil samt sända det direkt till vilken som helst av hälsovårdsinrättningarna som finns i vår databas</a:t>
            </a:r>
          </a:p>
          <a:p>
            <a:pPr>
              <a:buClr>
                <a:srgbClr val="C00000"/>
              </a:buClr>
              <a:buFont typeface="Calibri" pitchFamily="34" charset="0"/>
              <a:buChar char="+"/>
              <a:defRPr/>
            </a:pPr>
            <a:r>
              <a:rPr lang="fi-FI" sz="2800" smtClean="0">
                <a:solidFill>
                  <a:srgbClr val="0B5395"/>
                </a:solidFill>
                <a:cs typeface="Arial" charset="0"/>
                <a:sym typeface="Arial" charset="0"/>
              </a:rPr>
              <a:t>Databas med tusentals möjliga arbetsgivare i Finland (sjukhus, hälsovårdscentraler, tandläkarstationer, privata hälsovårdsinrättningar osv.)</a:t>
            </a:r>
          </a:p>
          <a:p>
            <a:pPr>
              <a:buClr>
                <a:srgbClr val="C00000"/>
              </a:buClr>
              <a:buFont typeface="Calibri" pitchFamily="34" charset="0"/>
              <a:buChar char="+"/>
              <a:defRPr/>
            </a:pPr>
            <a:r>
              <a:rPr lang="fi-FI" sz="2800" smtClean="0">
                <a:solidFill>
                  <a:srgbClr val="0B5395"/>
                </a:solidFill>
                <a:cs typeface="Arial" charset="0"/>
                <a:sym typeface="Arial" charset="0"/>
              </a:rPr>
              <a:t>cv-mallar tillgängliga</a:t>
            </a:r>
          </a:p>
          <a:p>
            <a:pPr>
              <a:buClr>
                <a:srgbClr val="C00000"/>
              </a:buClr>
              <a:buFont typeface="Calibri" pitchFamily="34" charset="0"/>
              <a:buChar char="+"/>
              <a:defRPr/>
            </a:pPr>
            <a:endParaRPr lang="fi-FI" sz="2800" smtClean="0">
              <a:solidFill>
                <a:srgbClr val="0B5395"/>
              </a:solidFill>
              <a:cs typeface="Arial" charset="0"/>
              <a:sym typeface="Arial" charset="0"/>
            </a:endParaRPr>
          </a:p>
          <a:p>
            <a:pPr>
              <a:buClr>
                <a:srgbClr val="C00000"/>
              </a:buClr>
              <a:buFont typeface="Calibri" pitchFamily="34" charset="0"/>
              <a:buChar char="+"/>
              <a:defRPr/>
            </a:pPr>
            <a:endParaRPr lang="fi-FI" sz="2800" smtClean="0">
              <a:solidFill>
                <a:srgbClr val="0B5395"/>
              </a:solidFill>
              <a:cs typeface="Arial" charset="0"/>
              <a:sym typeface="Arial" charset="0"/>
            </a:endParaRPr>
          </a:p>
          <a:p>
            <a:pPr>
              <a:buClr>
                <a:srgbClr val="C00000"/>
              </a:buClr>
              <a:defRPr/>
            </a:pPr>
            <a:endParaRPr lang="fi-FI" sz="2800" smtClean="0">
              <a:solidFill>
                <a:srgbClr val="0B5395"/>
              </a:solidFill>
              <a:cs typeface="Arial" charset="0"/>
              <a:sym typeface="Arial" charset="0"/>
            </a:endParaRPr>
          </a:p>
        </p:txBody>
      </p:sp>
      <p:pic>
        <p:nvPicPr>
          <p:cNvPr id="6148" name="Picture 7" descr="new vardsvenska logo.png"/>
          <p:cNvPicPr>
            <a:picLocks noChangeAspect="1" noChangeArrowheads="1"/>
          </p:cNvPicPr>
          <p:nvPr/>
        </p:nvPicPr>
        <p:blipFill>
          <a:blip r:embed="rId3" cstate="print"/>
          <a:srcRect/>
          <a:stretch>
            <a:fillRect/>
          </a:stretch>
        </p:blipFill>
        <p:spPr bwMode="auto">
          <a:xfrm>
            <a:off x="5364163" y="5445125"/>
            <a:ext cx="3240087" cy="930275"/>
          </a:xfrm>
          <a:prstGeom prst="rect">
            <a:avLst/>
          </a:prstGeom>
          <a:noFill/>
          <a:ln w="9525">
            <a:noFill/>
            <a:miter lim="800000"/>
            <a:headEnd/>
            <a:tailEnd/>
          </a:ln>
        </p:spPr>
      </p:pic>
      <p:sp>
        <p:nvSpPr>
          <p:cNvPr id="9" name="Round Same Side Corner Rectangle 8"/>
          <p:cNvSpPr/>
          <p:nvPr/>
        </p:nvSpPr>
        <p:spPr>
          <a:xfrm rot="5400000">
            <a:off x="-3267236" y="3267236"/>
            <a:ext cx="6858000" cy="323528"/>
          </a:xfrm>
          <a:prstGeom prst="round2SameRect">
            <a:avLst/>
          </a:prstGeom>
          <a:gradFill>
            <a:gsLst>
              <a:gs pos="0">
                <a:srgbClr val="FF9900">
                  <a:shade val="30000"/>
                  <a:satMod val="115000"/>
                </a:srgbClr>
              </a:gs>
              <a:gs pos="50000">
                <a:srgbClr val="FF9900">
                  <a:shade val="67500"/>
                  <a:satMod val="115000"/>
                </a:srgbClr>
              </a:gs>
              <a:gs pos="100000">
                <a:srgbClr val="FF9900">
                  <a:shade val="100000"/>
                  <a:satMod val="115000"/>
                </a:srgbClr>
              </a:gs>
            </a:gsLst>
            <a:lin ang="16200000" scaled="1"/>
          </a:gra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pPr algn="l">
              <a:buSzPct val="100000"/>
              <a:defRPr/>
            </a:pPr>
            <a:r>
              <a:rPr lang="fi-FI" sz="4800" smtClean="0">
                <a:solidFill>
                  <a:srgbClr val="0B5395"/>
                </a:solidFill>
                <a:latin typeface="Adobe Garamond Pro" pitchFamily="18" charset="0"/>
                <a:sym typeface="Arial" charset="0"/>
              </a:rPr>
              <a:t>VÅRDSVENSKA – </a:t>
            </a:r>
            <a:r>
              <a:rPr lang="fi-FI" sz="3200" smtClean="0">
                <a:solidFill>
                  <a:srgbClr val="0B5395"/>
                </a:solidFill>
                <a:latin typeface="Adobe Garamond Pro" pitchFamily="18" charset="0"/>
                <a:sym typeface="Arial" charset="0"/>
              </a:rPr>
              <a:t>Svenska för hälsovårdspersonal </a:t>
            </a:r>
          </a:p>
        </p:txBody>
      </p:sp>
      <p:sp>
        <p:nvSpPr>
          <p:cNvPr id="7171" name="Content Placeholder 4"/>
          <p:cNvSpPr>
            <a:spLocks noGrp="1"/>
          </p:cNvSpPr>
          <p:nvPr>
            <p:ph sz="half" idx="1"/>
          </p:nvPr>
        </p:nvSpPr>
        <p:spPr>
          <a:xfrm>
            <a:off x="457200" y="1600200"/>
            <a:ext cx="4978400" cy="4924425"/>
          </a:xfrm>
        </p:spPr>
        <p:txBody>
          <a:bodyPr/>
          <a:lstStyle/>
          <a:p>
            <a:pPr>
              <a:buFont typeface="Arial" charset="0"/>
              <a:buNone/>
            </a:pPr>
            <a:r>
              <a:rPr lang="fi-FI" b="1" smtClean="0">
                <a:solidFill>
                  <a:srgbClr val="0B5395"/>
                </a:solidFill>
                <a:cs typeface="Arial" charset="0"/>
                <a:sym typeface="Arial" charset="0"/>
              </a:rPr>
              <a:t>Språkträning:</a:t>
            </a:r>
          </a:p>
          <a:p>
            <a:pPr>
              <a:buFont typeface="Arial" charset="0"/>
              <a:buNone/>
            </a:pPr>
            <a:endParaRPr lang="fi-FI" b="1" smtClean="0">
              <a:solidFill>
                <a:srgbClr val="0B5395"/>
              </a:solidFill>
              <a:cs typeface="Arial" charset="0"/>
              <a:sym typeface="Arial" charset="0"/>
            </a:endParaRPr>
          </a:p>
          <a:p>
            <a:pPr>
              <a:buClr>
                <a:srgbClr val="C00000"/>
              </a:buClr>
              <a:buFont typeface="Calibri" pitchFamily="34" charset="0"/>
              <a:buChar char="+"/>
            </a:pPr>
            <a:r>
              <a:rPr lang="fi-FI" sz="2000" b="1" smtClean="0">
                <a:solidFill>
                  <a:srgbClr val="0B5395"/>
                </a:solidFill>
                <a:cs typeface="Arial" charset="0"/>
                <a:sym typeface="Arial" charset="0"/>
              </a:rPr>
              <a:t>Onlinekursen i svenska </a:t>
            </a:r>
            <a:r>
              <a:rPr lang="fi-FI" sz="2000" smtClean="0">
                <a:solidFill>
                  <a:srgbClr val="0B5395"/>
                </a:solidFill>
                <a:cs typeface="Arial" charset="0"/>
                <a:sym typeface="Arial" charset="0"/>
              </a:rPr>
              <a:t>omfattar vokabulärer, uttal och grundläggande grammatik</a:t>
            </a:r>
          </a:p>
          <a:p>
            <a:pPr>
              <a:buClr>
                <a:srgbClr val="C00000"/>
              </a:buClr>
              <a:buFont typeface="Calibri" pitchFamily="34" charset="0"/>
              <a:buChar char="+"/>
            </a:pPr>
            <a:r>
              <a:rPr lang="fi-FI" sz="2000" smtClean="0">
                <a:solidFill>
                  <a:srgbClr val="0B5395"/>
                </a:solidFill>
                <a:cs typeface="Arial" charset="0"/>
                <a:sym typeface="Arial" charset="0"/>
              </a:rPr>
              <a:t>Hundratals vokabulär- och grammatikövningar, bildövningar, läsning och förståelse med anknytning till hälsovårdsområdet och grundläggande språkövningar</a:t>
            </a:r>
          </a:p>
          <a:p>
            <a:pPr>
              <a:buClr>
                <a:srgbClr val="C00000"/>
              </a:buClr>
              <a:buFont typeface="Calibri" pitchFamily="34" charset="0"/>
              <a:buChar char="+"/>
            </a:pPr>
            <a:r>
              <a:rPr lang="fi-FI" sz="2000" smtClean="0">
                <a:solidFill>
                  <a:srgbClr val="0B5395"/>
                </a:solidFill>
                <a:cs typeface="Arial" charset="0"/>
                <a:sym typeface="Arial" charset="0"/>
              </a:rPr>
              <a:t>Övningarna finns på </a:t>
            </a:r>
            <a:r>
              <a:rPr lang="fi-FI" sz="2000" b="1" smtClean="0">
                <a:solidFill>
                  <a:srgbClr val="0B5395"/>
                </a:solidFill>
                <a:cs typeface="Arial" charset="0"/>
                <a:sym typeface="Arial" charset="0"/>
              </a:rPr>
              <a:t>svenska, finska, engelska och ryska</a:t>
            </a:r>
            <a:r>
              <a:rPr lang="fi-FI" sz="2000" smtClean="0">
                <a:solidFill>
                  <a:srgbClr val="0B5395"/>
                </a:solidFill>
                <a:cs typeface="Arial" charset="0"/>
                <a:sym typeface="Arial" charset="0"/>
              </a:rPr>
              <a:t>, med andra ord kan du öva samma vokabulär på fyra språk</a:t>
            </a:r>
          </a:p>
        </p:txBody>
      </p:sp>
      <p:sp>
        <p:nvSpPr>
          <p:cNvPr id="8" name="Round Same Side Corner Rectangle 7"/>
          <p:cNvSpPr/>
          <p:nvPr/>
        </p:nvSpPr>
        <p:spPr>
          <a:xfrm rot="5400000">
            <a:off x="-3267236" y="3267236"/>
            <a:ext cx="6858000" cy="323528"/>
          </a:xfrm>
          <a:prstGeom prst="round2SameRect">
            <a:avLst/>
          </a:prstGeom>
          <a:gradFill>
            <a:gsLst>
              <a:gs pos="0">
                <a:srgbClr val="FF9900">
                  <a:shade val="30000"/>
                  <a:satMod val="115000"/>
                </a:srgbClr>
              </a:gs>
              <a:gs pos="50000">
                <a:srgbClr val="FF9900">
                  <a:shade val="67500"/>
                  <a:satMod val="115000"/>
                </a:srgbClr>
              </a:gs>
              <a:gs pos="100000">
                <a:srgbClr val="FF9900">
                  <a:shade val="100000"/>
                  <a:satMod val="115000"/>
                </a:srgbClr>
              </a:gs>
            </a:gsLst>
            <a:lin ang="16200000" scaled="1"/>
          </a:gra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p>
        </p:txBody>
      </p:sp>
      <p:pic>
        <p:nvPicPr>
          <p:cNvPr id="7175" name="Content Placeholder 6" descr="exercise screenshot 1.jpg"/>
          <p:cNvPicPr>
            <a:picLocks noGrp="1" noChangeAspect="1"/>
          </p:cNvPicPr>
          <p:nvPr>
            <p:ph sz="half" idx="2"/>
          </p:nvPr>
        </p:nvPicPr>
        <p:blipFill>
          <a:blip r:embed="rId3" cstate="print"/>
          <a:srcRect/>
          <a:stretch>
            <a:fillRect/>
          </a:stretch>
        </p:blipFill>
        <p:spPr>
          <a:xfrm>
            <a:off x="5360988" y="2205038"/>
            <a:ext cx="3535362" cy="3506787"/>
          </a:xfr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7" descr="new vardsvenska logo.png"/>
          <p:cNvPicPr>
            <a:picLocks noChangeAspect="1" noChangeArrowheads="1"/>
          </p:cNvPicPr>
          <p:nvPr/>
        </p:nvPicPr>
        <p:blipFill>
          <a:blip r:embed="rId3" cstate="print"/>
          <a:srcRect/>
          <a:stretch>
            <a:fillRect/>
          </a:stretch>
        </p:blipFill>
        <p:spPr bwMode="auto">
          <a:xfrm>
            <a:off x="5364163" y="5445125"/>
            <a:ext cx="3240087" cy="930275"/>
          </a:xfrm>
          <a:prstGeom prst="rect">
            <a:avLst/>
          </a:prstGeom>
          <a:noFill/>
          <a:ln w="9525">
            <a:noFill/>
            <a:miter lim="800000"/>
            <a:headEnd/>
            <a:tailEnd/>
          </a:ln>
        </p:spPr>
      </p:pic>
      <p:sp>
        <p:nvSpPr>
          <p:cNvPr id="8195" name="Title 1"/>
          <p:cNvSpPr>
            <a:spLocks noGrp="1"/>
          </p:cNvSpPr>
          <p:nvPr>
            <p:ph type="title"/>
          </p:nvPr>
        </p:nvSpPr>
        <p:spPr>
          <a:xfrm>
            <a:off x="611188" y="549275"/>
            <a:ext cx="8064500" cy="1373188"/>
          </a:xfrm>
        </p:spPr>
        <p:txBody>
          <a:bodyPr/>
          <a:lstStyle/>
          <a:p>
            <a:pPr algn="l"/>
            <a:r>
              <a:rPr lang="fi-FI" sz="4800" smtClean="0">
                <a:solidFill>
                  <a:srgbClr val="0B5395"/>
                </a:solidFill>
                <a:latin typeface="Adobe Garamond Pro" pitchFamily="18" charset="0"/>
                <a:sym typeface="Arial" charset="0"/>
              </a:rPr>
              <a:t>VÅRDSVENSKA – </a:t>
            </a:r>
            <a:r>
              <a:rPr lang="fi-FI" sz="3100" smtClean="0">
                <a:solidFill>
                  <a:srgbClr val="0B5395"/>
                </a:solidFill>
                <a:latin typeface="Adobe Garamond Pro" pitchFamily="18" charset="0"/>
                <a:sym typeface="Arial" charset="0"/>
              </a:rPr>
              <a:t>Svenska för hälsovårdspersonal </a:t>
            </a:r>
          </a:p>
        </p:txBody>
      </p:sp>
      <p:sp>
        <p:nvSpPr>
          <p:cNvPr id="3" name="Content Placeholder 2"/>
          <p:cNvSpPr>
            <a:spLocks noGrp="1"/>
          </p:cNvSpPr>
          <p:nvPr>
            <p:ph idx="1"/>
          </p:nvPr>
        </p:nvSpPr>
        <p:spPr>
          <a:xfrm>
            <a:off x="684213" y="1916113"/>
            <a:ext cx="7920037" cy="3816350"/>
          </a:xfrm>
        </p:spPr>
        <p:txBody>
          <a:bodyPr/>
          <a:lstStyle/>
          <a:p>
            <a:pPr>
              <a:lnSpc>
                <a:spcPct val="80000"/>
              </a:lnSpc>
              <a:buFont typeface="Arial" charset="0"/>
              <a:buNone/>
            </a:pPr>
            <a:r>
              <a:rPr lang="fi-FI" sz="2600" smtClean="0">
                <a:solidFill>
                  <a:srgbClr val="0B5395"/>
                </a:solidFill>
                <a:cs typeface="Arial" charset="0"/>
                <a:sym typeface="Arial" charset="0"/>
              </a:rPr>
              <a:t>    </a:t>
            </a:r>
            <a:r>
              <a:rPr lang="fi-FI" sz="2600" b="1" smtClean="0">
                <a:solidFill>
                  <a:srgbClr val="0B5395"/>
                </a:solidFill>
                <a:cs typeface="Arial" charset="0"/>
                <a:sym typeface="Arial" charset="0"/>
              </a:rPr>
              <a:t>Språkträning:</a:t>
            </a:r>
          </a:p>
          <a:p>
            <a:pPr>
              <a:lnSpc>
                <a:spcPct val="80000"/>
              </a:lnSpc>
              <a:buClr>
                <a:srgbClr val="C00000"/>
              </a:buClr>
              <a:buFont typeface="Calibri" pitchFamily="34" charset="0"/>
              <a:buChar char="+"/>
            </a:pPr>
            <a:r>
              <a:rPr lang="fi-FI" sz="2600" smtClean="0">
                <a:solidFill>
                  <a:srgbClr val="0B5395"/>
                </a:solidFill>
                <a:cs typeface="Arial" charset="0"/>
                <a:sym typeface="Arial" charset="0"/>
              </a:rPr>
              <a:t>Om du har registrerat dig som användare, för programmet en logg över dina prestationer</a:t>
            </a:r>
          </a:p>
          <a:p>
            <a:pPr>
              <a:lnSpc>
                <a:spcPct val="80000"/>
              </a:lnSpc>
              <a:buClr>
                <a:srgbClr val="C00000"/>
              </a:buClr>
              <a:buFont typeface="Calibri" pitchFamily="34" charset="0"/>
              <a:buChar char="+"/>
            </a:pPr>
            <a:r>
              <a:rPr lang="fi-FI" sz="2600" smtClean="0">
                <a:solidFill>
                  <a:srgbClr val="0B5395"/>
                </a:solidFill>
                <a:cs typeface="Arial" charset="0"/>
                <a:sym typeface="Arial" charset="0"/>
              </a:rPr>
              <a:t>Övningarna är indelade i olika nivåer mellan grundnivå och avancerad nivå</a:t>
            </a:r>
          </a:p>
          <a:p>
            <a:pPr>
              <a:lnSpc>
                <a:spcPct val="80000"/>
              </a:lnSpc>
              <a:buClr>
                <a:srgbClr val="C00000"/>
              </a:buClr>
              <a:buFont typeface="Calibri" pitchFamily="34" charset="0"/>
              <a:buChar char="+"/>
            </a:pPr>
            <a:r>
              <a:rPr lang="fi-FI" sz="2600" smtClean="0">
                <a:solidFill>
                  <a:srgbClr val="0B5395"/>
                </a:solidFill>
                <a:cs typeface="Arial" charset="0"/>
                <a:sym typeface="Arial" charset="0"/>
              </a:rPr>
              <a:t>Spelet "Äldrevård” är ett interaktivt vokabulär- och förståelsespel som har tio nivåer. När du har klarat av den högsta nivån kan du skriva ut ett intyg på att du har slutfört programmet. Då har du rätt att delta i en gratis intensivkurs i konversationssvenska i Helsingfors</a:t>
            </a:r>
          </a:p>
          <a:p>
            <a:pPr>
              <a:lnSpc>
                <a:spcPct val="80000"/>
              </a:lnSpc>
              <a:buClr>
                <a:srgbClr val="C00000"/>
              </a:buClr>
              <a:buFont typeface="Calibri" pitchFamily="34" charset="0"/>
              <a:buChar char="+"/>
            </a:pPr>
            <a:endParaRPr lang="fi-FI" sz="2600" smtClean="0">
              <a:solidFill>
                <a:srgbClr val="0B5395"/>
              </a:solidFill>
              <a:cs typeface="Arial" charset="0"/>
              <a:sym typeface="Arial" charset="0"/>
            </a:endParaRPr>
          </a:p>
        </p:txBody>
      </p:sp>
      <p:sp>
        <p:nvSpPr>
          <p:cNvPr id="9" name="Round Same Side Corner Rectangle 8"/>
          <p:cNvSpPr/>
          <p:nvPr/>
        </p:nvSpPr>
        <p:spPr>
          <a:xfrm rot="5400000">
            <a:off x="-3267236" y="3267236"/>
            <a:ext cx="6858000" cy="323528"/>
          </a:xfrm>
          <a:prstGeom prst="round2SameRect">
            <a:avLst/>
          </a:prstGeom>
          <a:gradFill>
            <a:gsLst>
              <a:gs pos="0">
                <a:srgbClr val="FF9900">
                  <a:shade val="30000"/>
                  <a:satMod val="115000"/>
                </a:srgbClr>
              </a:gs>
              <a:gs pos="50000">
                <a:srgbClr val="FF9900">
                  <a:shade val="67500"/>
                  <a:satMod val="115000"/>
                </a:srgbClr>
              </a:gs>
              <a:gs pos="100000">
                <a:srgbClr val="FF9900">
                  <a:shade val="100000"/>
                  <a:satMod val="115000"/>
                </a:srgbClr>
              </a:gs>
            </a:gsLst>
            <a:lin ang="16200000" scaled="1"/>
          </a:gra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buSzPct val="100000"/>
              <a:defRPr/>
            </a:pPr>
            <a:r>
              <a:rPr lang="fi-FI" sz="4300" smtClean="0">
                <a:solidFill>
                  <a:srgbClr val="0B5395"/>
                </a:solidFill>
                <a:latin typeface="Adobe Garamond Pro" pitchFamily="18" charset="0"/>
                <a:sym typeface="Arial" charset="0"/>
              </a:rPr>
              <a:t>VÅRDSVENSKA – </a:t>
            </a:r>
            <a:r>
              <a:rPr lang="fi-FI" sz="2800" smtClean="0">
                <a:solidFill>
                  <a:srgbClr val="0B5395"/>
                </a:solidFill>
                <a:latin typeface="Adobe Garamond Pro" pitchFamily="18" charset="0"/>
                <a:sym typeface="Arial" charset="0"/>
              </a:rPr>
              <a:t>Svenska för hälsovårdspersonal </a:t>
            </a:r>
          </a:p>
        </p:txBody>
      </p:sp>
      <p:sp>
        <p:nvSpPr>
          <p:cNvPr id="3" name="Content Placeholder 2"/>
          <p:cNvSpPr>
            <a:spLocks noGrp="1"/>
          </p:cNvSpPr>
          <p:nvPr>
            <p:ph sz="half" idx="1"/>
          </p:nvPr>
        </p:nvSpPr>
        <p:spPr>
          <a:xfrm>
            <a:off x="457200" y="1600200"/>
            <a:ext cx="4619625" cy="4852988"/>
          </a:xfrm>
        </p:spPr>
        <p:txBody>
          <a:bodyPr/>
          <a:lstStyle/>
          <a:p>
            <a:pPr>
              <a:lnSpc>
                <a:spcPct val="80000"/>
              </a:lnSpc>
              <a:buFont typeface="Arial" charset="0"/>
              <a:buNone/>
            </a:pPr>
            <a:r>
              <a:rPr lang="fi-FI" sz="2200" b="1" smtClean="0">
                <a:solidFill>
                  <a:srgbClr val="0B5395"/>
                </a:solidFill>
                <a:cs typeface="Arial" charset="0"/>
                <a:sym typeface="Arial" charset="0"/>
              </a:rPr>
              <a:t>Material:</a:t>
            </a:r>
          </a:p>
          <a:p>
            <a:pPr>
              <a:lnSpc>
                <a:spcPct val="80000"/>
              </a:lnSpc>
              <a:buClr>
                <a:srgbClr val="C00000"/>
              </a:buClr>
              <a:buFont typeface="Calibri" pitchFamily="34" charset="0"/>
              <a:buChar char="+"/>
            </a:pPr>
            <a:r>
              <a:rPr lang="fi-FI" sz="2200" smtClean="0">
                <a:solidFill>
                  <a:srgbClr val="0B5395"/>
                </a:solidFill>
                <a:cs typeface="Arial" charset="0"/>
                <a:sym typeface="Arial" charset="0"/>
              </a:rPr>
              <a:t>Området </a:t>
            </a:r>
            <a:r>
              <a:rPr lang="fi-FI" sz="2200" b="1" smtClean="0">
                <a:solidFill>
                  <a:srgbClr val="0B5395"/>
                </a:solidFill>
                <a:cs typeface="Arial" charset="0"/>
                <a:sym typeface="Arial" charset="0"/>
              </a:rPr>
              <a:t>Material </a:t>
            </a:r>
            <a:r>
              <a:rPr lang="fi-FI" sz="2200" smtClean="0">
                <a:solidFill>
                  <a:srgbClr val="0B5395"/>
                </a:solidFill>
                <a:cs typeface="Arial" charset="0"/>
                <a:sym typeface="Arial" charset="0"/>
              </a:rPr>
              <a:t>inkluderar online material för studier på egen hand, ett omfattande bildgalleri, uttals- och grammatikförklaringar, vokabulär- och grammatikövningar som kan laddas ned, länkar och information</a:t>
            </a:r>
          </a:p>
          <a:p>
            <a:pPr>
              <a:lnSpc>
                <a:spcPct val="80000"/>
              </a:lnSpc>
              <a:buClr>
                <a:srgbClr val="C00000"/>
              </a:buClr>
              <a:buFont typeface="Calibri" pitchFamily="34" charset="0"/>
              <a:buChar char="+"/>
            </a:pPr>
            <a:r>
              <a:rPr lang="fi-FI" sz="2200" smtClean="0">
                <a:solidFill>
                  <a:srgbClr val="0B5395"/>
                </a:solidFill>
                <a:cs typeface="Arial" charset="0"/>
                <a:sym typeface="Arial" charset="0"/>
              </a:rPr>
              <a:t>Du kan också ladda ned ordlistor för många olika ämnesområden med anknytning till hälsovård (äldrevård, tandvård, medicinska yrken, sjukdomar och symptom osv.), eller till vardagslivet</a:t>
            </a:r>
          </a:p>
          <a:p>
            <a:pPr>
              <a:lnSpc>
                <a:spcPct val="80000"/>
              </a:lnSpc>
              <a:buClr>
                <a:srgbClr val="C00000"/>
              </a:buClr>
              <a:buFont typeface="Calibri" pitchFamily="34" charset="0"/>
              <a:buChar char="+"/>
            </a:pPr>
            <a:r>
              <a:rPr lang="fi-FI" sz="2200" smtClean="0">
                <a:solidFill>
                  <a:srgbClr val="0B5395"/>
                </a:solidFill>
                <a:cs typeface="Arial" charset="0"/>
                <a:sym typeface="Arial" charset="0"/>
              </a:rPr>
              <a:t>En </a:t>
            </a:r>
            <a:r>
              <a:rPr lang="fi-FI" sz="2200" b="1" smtClean="0">
                <a:solidFill>
                  <a:srgbClr val="0B5395"/>
                </a:solidFill>
                <a:cs typeface="Arial" charset="0"/>
                <a:sym typeface="Arial" charset="0"/>
              </a:rPr>
              <a:t>ordbok</a:t>
            </a:r>
            <a:r>
              <a:rPr lang="fi-FI" sz="2200" smtClean="0">
                <a:solidFill>
                  <a:srgbClr val="0B5395"/>
                </a:solidFill>
                <a:cs typeface="Arial" charset="0"/>
                <a:sym typeface="Arial" charset="0"/>
              </a:rPr>
              <a:t> som innehåller grundläggande vokabulär och hälsovårdstermer på fyra språk</a:t>
            </a:r>
          </a:p>
        </p:txBody>
      </p:sp>
      <p:pic>
        <p:nvPicPr>
          <p:cNvPr id="9220" name="Content Placeholder 6" descr="Vanhustenhoitosanasto printscreen.jpg"/>
          <p:cNvPicPr>
            <a:picLocks noGrp="1" noChangeAspect="1"/>
          </p:cNvPicPr>
          <p:nvPr>
            <p:ph sz="half" idx="2"/>
          </p:nvPr>
        </p:nvPicPr>
        <p:blipFill>
          <a:blip r:embed="rId3" cstate="print"/>
          <a:srcRect/>
          <a:stretch>
            <a:fillRect/>
          </a:stretch>
        </p:blipFill>
        <p:spPr>
          <a:xfrm>
            <a:off x="5100638" y="2133600"/>
            <a:ext cx="3843337" cy="2886075"/>
          </a:xfrm>
        </p:spPr>
      </p:pic>
      <p:pic>
        <p:nvPicPr>
          <p:cNvPr id="9221" name="Picture 7" descr="new vardsvenska logo.png"/>
          <p:cNvPicPr>
            <a:picLocks noChangeAspect="1" noChangeArrowheads="1"/>
          </p:cNvPicPr>
          <p:nvPr/>
        </p:nvPicPr>
        <p:blipFill>
          <a:blip r:embed="rId4" cstate="print"/>
          <a:srcRect/>
          <a:stretch>
            <a:fillRect/>
          </a:stretch>
        </p:blipFill>
        <p:spPr bwMode="auto">
          <a:xfrm>
            <a:off x="5651500" y="5589588"/>
            <a:ext cx="2952750" cy="785812"/>
          </a:xfrm>
          <a:prstGeom prst="rect">
            <a:avLst/>
          </a:prstGeom>
          <a:noFill/>
          <a:ln w="9525">
            <a:noFill/>
            <a:miter lim="800000"/>
            <a:headEnd/>
            <a:tailEnd/>
          </a:ln>
        </p:spPr>
      </p:pic>
      <p:sp>
        <p:nvSpPr>
          <p:cNvPr id="9" name="Round Same Side Corner Rectangle 8"/>
          <p:cNvSpPr/>
          <p:nvPr/>
        </p:nvSpPr>
        <p:spPr>
          <a:xfrm rot="5400000">
            <a:off x="-3267236" y="3267236"/>
            <a:ext cx="6858000" cy="323528"/>
          </a:xfrm>
          <a:prstGeom prst="round2SameRect">
            <a:avLst/>
          </a:prstGeom>
          <a:gradFill>
            <a:gsLst>
              <a:gs pos="0">
                <a:srgbClr val="FF9900">
                  <a:shade val="30000"/>
                  <a:satMod val="115000"/>
                </a:srgbClr>
              </a:gs>
              <a:gs pos="50000">
                <a:srgbClr val="FF9900">
                  <a:shade val="67500"/>
                  <a:satMod val="115000"/>
                </a:srgbClr>
              </a:gs>
              <a:gs pos="100000">
                <a:srgbClr val="FF9900">
                  <a:shade val="100000"/>
                  <a:satMod val="115000"/>
                </a:srgbClr>
              </a:gs>
            </a:gsLst>
            <a:lin ang="16200000" scaled="1"/>
          </a:gra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buSzPct val="100000"/>
              <a:defRPr/>
            </a:pPr>
            <a:r>
              <a:rPr lang="fi-FI" sz="4300" smtClean="0">
                <a:solidFill>
                  <a:srgbClr val="0B5395"/>
                </a:solidFill>
                <a:latin typeface="Adobe Garamond Pro" pitchFamily="18" charset="0"/>
                <a:sym typeface="Arial" charset="0"/>
              </a:rPr>
              <a:t>VÅRDSVENSKA – </a:t>
            </a:r>
            <a:r>
              <a:rPr lang="fi-FI" sz="2800" smtClean="0">
                <a:solidFill>
                  <a:srgbClr val="0B5395"/>
                </a:solidFill>
                <a:latin typeface="Adobe Garamond Pro" pitchFamily="18" charset="0"/>
                <a:sym typeface="Arial" charset="0"/>
              </a:rPr>
              <a:t>Svenska för hälsovårdspersonal </a:t>
            </a:r>
          </a:p>
        </p:txBody>
      </p:sp>
      <p:sp>
        <p:nvSpPr>
          <p:cNvPr id="3" name="Content Placeholder 2"/>
          <p:cNvSpPr>
            <a:spLocks noGrp="1"/>
          </p:cNvSpPr>
          <p:nvPr>
            <p:ph sz="half" idx="1"/>
          </p:nvPr>
        </p:nvSpPr>
        <p:spPr>
          <a:xfrm>
            <a:off x="457200" y="1844675"/>
            <a:ext cx="4475163" cy="4537075"/>
          </a:xfrm>
        </p:spPr>
        <p:txBody>
          <a:bodyPr>
            <a:normAutofit lnSpcReduction="10000"/>
          </a:bodyPr>
          <a:lstStyle/>
          <a:p>
            <a:pPr algn="ctr">
              <a:lnSpc>
                <a:spcPct val="80000"/>
              </a:lnSpc>
              <a:buFont typeface="Arial" charset="0"/>
              <a:buNone/>
              <a:defRPr/>
            </a:pPr>
            <a:r>
              <a:rPr lang="fi-FI" sz="2600" dirty="0" smtClean="0">
                <a:solidFill>
                  <a:srgbClr val="0B5395"/>
                </a:solidFill>
                <a:cs typeface="Arial" charset="0"/>
                <a:sym typeface="Arial" charset="0"/>
              </a:rPr>
              <a:t>    </a:t>
            </a:r>
            <a:r>
              <a:rPr lang="fi-FI" sz="2600" dirty="0" err="1" smtClean="0">
                <a:solidFill>
                  <a:srgbClr val="0B5395"/>
                </a:solidFill>
                <a:cs typeface="Arial" charset="0"/>
                <a:sym typeface="Arial" charset="0"/>
              </a:rPr>
              <a:t>Webbplatsen</a:t>
            </a:r>
            <a:r>
              <a:rPr lang="fi-FI" sz="2600" dirty="0" smtClean="0">
                <a:solidFill>
                  <a:srgbClr val="0B5395"/>
                </a:solidFill>
                <a:cs typeface="Arial" charset="0"/>
                <a:sym typeface="Arial" charset="0"/>
              </a:rPr>
              <a:t> </a:t>
            </a:r>
            <a:r>
              <a:rPr lang="fi-FI" sz="2600" smtClean="0">
                <a:solidFill>
                  <a:srgbClr val="0B5395"/>
                </a:solidFill>
                <a:cs typeface="Arial" charset="0"/>
                <a:sym typeface="Arial" charset="0"/>
              </a:rPr>
              <a:t>Vårdsvenska</a:t>
            </a:r>
            <a:r>
              <a:rPr lang="fi-FI" sz="2600" dirty="0" smtClean="0">
                <a:solidFill>
                  <a:srgbClr val="0B5395"/>
                </a:solidFill>
                <a:cs typeface="Arial" charset="0"/>
                <a:sym typeface="Arial" charset="0"/>
              </a:rPr>
              <a:t> </a:t>
            </a:r>
            <a:r>
              <a:rPr lang="fi-FI" sz="2600" dirty="0" err="1" smtClean="0">
                <a:solidFill>
                  <a:srgbClr val="0B5395"/>
                </a:solidFill>
                <a:cs typeface="Arial" charset="0"/>
                <a:sym typeface="Arial" charset="0"/>
              </a:rPr>
              <a:t>är</a:t>
            </a:r>
            <a:r>
              <a:rPr lang="fi-FI" sz="2600" dirty="0" smtClean="0">
                <a:solidFill>
                  <a:srgbClr val="0B5395"/>
                </a:solidFill>
                <a:cs typeface="Arial" charset="0"/>
                <a:sym typeface="Arial" charset="0"/>
              </a:rPr>
              <a:t> ett </a:t>
            </a:r>
            <a:r>
              <a:rPr lang="fi-FI" sz="2600" dirty="0" err="1" smtClean="0">
                <a:solidFill>
                  <a:srgbClr val="0B5395"/>
                </a:solidFill>
                <a:cs typeface="Arial" charset="0"/>
                <a:sym typeface="Arial" charset="0"/>
              </a:rPr>
              <a:t>unikt</a:t>
            </a:r>
            <a:r>
              <a:rPr lang="fi-FI" sz="2600" dirty="0" smtClean="0">
                <a:solidFill>
                  <a:srgbClr val="0B5395"/>
                </a:solidFill>
                <a:cs typeface="Arial" charset="0"/>
                <a:sym typeface="Arial" charset="0"/>
              </a:rPr>
              <a:t> </a:t>
            </a:r>
            <a:r>
              <a:rPr lang="fi-FI" sz="2600" dirty="0" err="1" smtClean="0">
                <a:solidFill>
                  <a:srgbClr val="0B5395"/>
                </a:solidFill>
                <a:cs typeface="Arial" charset="0"/>
                <a:sym typeface="Arial" charset="0"/>
              </a:rPr>
              <a:t>verktyg</a:t>
            </a:r>
            <a:r>
              <a:rPr lang="fi-FI" sz="2600" dirty="0" smtClean="0">
                <a:solidFill>
                  <a:srgbClr val="0B5395"/>
                </a:solidFill>
                <a:cs typeface="Arial" charset="0"/>
                <a:sym typeface="Arial" charset="0"/>
              </a:rPr>
              <a:t> för </a:t>
            </a:r>
            <a:r>
              <a:rPr lang="fi-FI" sz="2600" dirty="0" err="1" smtClean="0">
                <a:solidFill>
                  <a:srgbClr val="0B5395"/>
                </a:solidFill>
                <a:cs typeface="Arial" charset="0"/>
                <a:sym typeface="Arial" charset="0"/>
              </a:rPr>
              <a:t>hälsovårdspersonal</a:t>
            </a:r>
            <a:endParaRPr lang="fi-FI" sz="2600" dirty="0" smtClean="0">
              <a:solidFill>
                <a:srgbClr val="0B5395"/>
              </a:solidFill>
              <a:cs typeface="Arial" charset="0"/>
              <a:sym typeface="Arial" charset="0"/>
            </a:endParaRPr>
          </a:p>
          <a:p>
            <a:pPr algn="ctr">
              <a:lnSpc>
                <a:spcPct val="80000"/>
              </a:lnSpc>
              <a:buFont typeface="Arial" charset="0"/>
              <a:buNone/>
              <a:defRPr/>
            </a:pPr>
            <a:endParaRPr lang="fi-FI" sz="2600" dirty="0" smtClean="0">
              <a:solidFill>
                <a:srgbClr val="0B5395"/>
              </a:solidFill>
              <a:cs typeface="Arial" charset="0"/>
              <a:sym typeface="Arial" charset="0"/>
            </a:endParaRPr>
          </a:p>
          <a:p>
            <a:pPr algn="ctr">
              <a:lnSpc>
                <a:spcPct val="80000"/>
              </a:lnSpc>
              <a:buFont typeface="Arial" charset="0"/>
              <a:buNone/>
              <a:defRPr/>
            </a:pPr>
            <a:r>
              <a:rPr lang="fi-FI" sz="2600" b="1" i="1" dirty="0" smtClean="0">
                <a:solidFill>
                  <a:srgbClr val="0B5395"/>
                </a:solidFill>
                <a:cs typeface="Arial" charset="0"/>
                <a:sym typeface="Arial" charset="0"/>
              </a:rPr>
              <a:t>Det </a:t>
            </a:r>
            <a:r>
              <a:rPr lang="fi-FI" sz="2600" b="1" i="1" dirty="0" err="1" smtClean="0">
                <a:solidFill>
                  <a:srgbClr val="0B5395"/>
                </a:solidFill>
                <a:cs typeface="Arial" charset="0"/>
                <a:sym typeface="Arial" charset="0"/>
              </a:rPr>
              <a:t>kan</a:t>
            </a:r>
            <a:r>
              <a:rPr lang="fi-FI" sz="2600" b="1" i="1" dirty="0" smtClean="0">
                <a:solidFill>
                  <a:srgbClr val="0B5395"/>
                </a:solidFill>
                <a:cs typeface="Arial" charset="0"/>
                <a:sym typeface="Arial" charset="0"/>
              </a:rPr>
              <a:t> vara </a:t>
            </a:r>
            <a:r>
              <a:rPr lang="fi-FI" sz="2600" b="1" i="1" dirty="0" err="1" smtClean="0">
                <a:solidFill>
                  <a:srgbClr val="0B5395"/>
                </a:solidFill>
                <a:cs typeface="Arial" charset="0"/>
                <a:sym typeface="Arial" charset="0"/>
              </a:rPr>
              <a:t>roligt</a:t>
            </a:r>
            <a:r>
              <a:rPr lang="fi-FI" sz="2600" b="1" i="1" dirty="0" smtClean="0">
                <a:solidFill>
                  <a:srgbClr val="0B5395"/>
                </a:solidFill>
                <a:cs typeface="Arial" charset="0"/>
                <a:sym typeface="Arial" charset="0"/>
              </a:rPr>
              <a:t> att </a:t>
            </a:r>
            <a:r>
              <a:rPr lang="fi-FI" sz="2600" b="1" i="1" dirty="0" err="1" smtClean="0">
                <a:solidFill>
                  <a:srgbClr val="0B5395"/>
                </a:solidFill>
                <a:cs typeface="Arial" charset="0"/>
                <a:sym typeface="Arial" charset="0"/>
              </a:rPr>
              <a:t>lära</a:t>
            </a:r>
            <a:r>
              <a:rPr lang="fi-FI" sz="2600" b="1" i="1" dirty="0" smtClean="0">
                <a:solidFill>
                  <a:srgbClr val="0B5395"/>
                </a:solidFill>
                <a:cs typeface="Arial" charset="0"/>
                <a:sym typeface="Arial" charset="0"/>
              </a:rPr>
              <a:t> </a:t>
            </a:r>
            <a:r>
              <a:rPr lang="fi-FI" sz="2600" b="1" i="1" dirty="0" err="1" smtClean="0">
                <a:solidFill>
                  <a:srgbClr val="0B5395"/>
                </a:solidFill>
                <a:cs typeface="Arial" charset="0"/>
                <a:sym typeface="Arial" charset="0"/>
              </a:rPr>
              <a:t>sig</a:t>
            </a:r>
            <a:r>
              <a:rPr lang="fi-FI" sz="2600" b="1" i="1" dirty="0" smtClean="0">
                <a:solidFill>
                  <a:srgbClr val="0B5395"/>
                </a:solidFill>
                <a:cs typeface="Arial" charset="0"/>
                <a:sym typeface="Arial" charset="0"/>
              </a:rPr>
              <a:t> svenska!</a:t>
            </a:r>
          </a:p>
          <a:p>
            <a:pPr algn="ctr">
              <a:lnSpc>
                <a:spcPct val="80000"/>
              </a:lnSpc>
              <a:buFont typeface="Arial" charset="0"/>
              <a:buNone/>
              <a:defRPr/>
            </a:pPr>
            <a:endParaRPr lang="fi-FI" sz="2600" b="1" i="1" dirty="0" smtClean="0">
              <a:solidFill>
                <a:srgbClr val="0B5395"/>
              </a:solidFill>
              <a:cs typeface="Arial" charset="0"/>
              <a:sym typeface="Arial" charset="0"/>
            </a:endParaRPr>
          </a:p>
          <a:p>
            <a:pPr algn="ctr">
              <a:lnSpc>
                <a:spcPct val="80000"/>
              </a:lnSpc>
              <a:buFont typeface="Arial" charset="0"/>
              <a:buNone/>
              <a:defRPr/>
            </a:pPr>
            <a:r>
              <a:rPr lang="fi-FI" sz="2600" b="1" dirty="0" err="1" smtClean="0">
                <a:solidFill>
                  <a:srgbClr val="0B5395"/>
                </a:solidFill>
                <a:cs typeface="Arial" charset="0"/>
                <a:sym typeface="Arial" charset="0"/>
              </a:rPr>
              <a:t>Kontaktinformation</a:t>
            </a:r>
            <a:r>
              <a:rPr lang="fi-FI" sz="2600" b="1" dirty="0" smtClean="0">
                <a:solidFill>
                  <a:srgbClr val="0B5395"/>
                </a:solidFill>
                <a:cs typeface="Arial" charset="0"/>
                <a:sym typeface="Arial" charset="0"/>
              </a:rPr>
              <a:t>: </a:t>
            </a:r>
          </a:p>
          <a:p>
            <a:pPr algn="ctr">
              <a:lnSpc>
                <a:spcPct val="80000"/>
              </a:lnSpc>
              <a:buFont typeface="Arial" charset="0"/>
              <a:buNone/>
              <a:defRPr/>
            </a:pPr>
            <a:r>
              <a:rPr lang="fi-FI" sz="2600" dirty="0" smtClean="0">
                <a:solidFill>
                  <a:srgbClr val="0B5395"/>
                </a:solidFill>
                <a:cs typeface="Arial" charset="0"/>
                <a:sym typeface="Arial" charset="0"/>
              </a:rPr>
              <a:t>Learnwell Oy, </a:t>
            </a:r>
            <a:r>
              <a:rPr lang="fi-FI" sz="2600" dirty="0" err="1" smtClean="0">
                <a:solidFill>
                  <a:srgbClr val="0B5395"/>
                </a:solidFill>
                <a:cs typeface="Arial" charset="0"/>
                <a:sym typeface="Arial" charset="0"/>
              </a:rPr>
              <a:t>Mikaelsgatan</a:t>
            </a:r>
            <a:r>
              <a:rPr lang="fi-FI" sz="2600" dirty="0" smtClean="0">
                <a:solidFill>
                  <a:srgbClr val="0B5395"/>
                </a:solidFill>
                <a:cs typeface="Arial" charset="0"/>
                <a:sym typeface="Arial" charset="0"/>
              </a:rPr>
              <a:t> 8 A, 00100 Helsingfors, Finland </a:t>
            </a:r>
            <a:r>
              <a:rPr lang="fi-FI" sz="2600" dirty="0" err="1" smtClean="0">
                <a:solidFill>
                  <a:srgbClr val="0B5395"/>
                </a:solidFill>
                <a:cs typeface="Arial" charset="0"/>
                <a:sym typeface="Arial" charset="0"/>
              </a:rPr>
              <a:t>office@learnwell.fi</a:t>
            </a:r>
            <a:endParaRPr lang="fi-FI" sz="2600" dirty="0" smtClean="0">
              <a:solidFill>
                <a:srgbClr val="0B5395"/>
              </a:solidFill>
              <a:cs typeface="Arial" charset="0"/>
              <a:sym typeface="Arial" charset="0"/>
            </a:endParaRPr>
          </a:p>
          <a:p>
            <a:pPr>
              <a:lnSpc>
                <a:spcPct val="80000"/>
              </a:lnSpc>
              <a:buFont typeface="Arial" charset="0"/>
              <a:buNone/>
              <a:defRPr/>
            </a:pPr>
            <a:endParaRPr lang="fi-FI" sz="2600" dirty="0" smtClean="0">
              <a:solidFill>
                <a:srgbClr val="0B5395"/>
              </a:solidFill>
              <a:cs typeface="Arial" charset="0"/>
              <a:sym typeface="Arial" charset="0"/>
            </a:endParaRPr>
          </a:p>
          <a:p>
            <a:pPr algn="ctr">
              <a:lnSpc>
                <a:spcPct val="80000"/>
              </a:lnSpc>
              <a:buFont typeface="Arial" charset="0"/>
              <a:buNone/>
              <a:defRPr/>
            </a:pPr>
            <a:r>
              <a:rPr lang="fi-FI" sz="2600" dirty="0" smtClean="0">
                <a:solidFill>
                  <a:srgbClr val="0B5395"/>
                </a:solidFill>
                <a:cs typeface="Arial" charset="0"/>
                <a:sym typeface="Arial" charset="0"/>
              </a:rPr>
              <a:t>	</a:t>
            </a:r>
          </a:p>
          <a:p>
            <a:pPr>
              <a:lnSpc>
                <a:spcPct val="80000"/>
              </a:lnSpc>
              <a:buClr>
                <a:srgbClr val="C00000"/>
              </a:buClr>
              <a:buFont typeface="Calibri" pitchFamily="34" charset="0"/>
              <a:buChar char="+"/>
              <a:defRPr/>
            </a:pPr>
            <a:endParaRPr lang="fi-FI" sz="2600" dirty="0" smtClean="0">
              <a:solidFill>
                <a:srgbClr val="0B5395"/>
              </a:solidFill>
              <a:cs typeface="Arial" charset="0"/>
              <a:sym typeface="Arial" charset="0"/>
            </a:endParaRPr>
          </a:p>
        </p:txBody>
      </p:sp>
      <p:pic>
        <p:nvPicPr>
          <p:cNvPr id="10244" name="Picture 7" descr="new vardsvenska logo.png"/>
          <p:cNvPicPr>
            <a:picLocks noChangeAspect="1" noChangeArrowheads="1"/>
          </p:cNvPicPr>
          <p:nvPr/>
        </p:nvPicPr>
        <p:blipFill>
          <a:blip r:embed="rId3" cstate="print"/>
          <a:srcRect/>
          <a:stretch>
            <a:fillRect/>
          </a:stretch>
        </p:blipFill>
        <p:spPr bwMode="auto">
          <a:xfrm>
            <a:off x="5651500" y="5589588"/>
            <a:ext cx="2952750" cy="785812"/>
          </a:xfrm>
          <a:prstGeom prst="rect">
            <a:avLst/>
          </a:prstGeom>
          <a:noFill/>
          <a:ln w="9525">
            <a:noFill/>
            <a:miter lim="800000"/>
            <a:headEnd/>
            <a:tailEnd/>
          </a:ln>
        </p:spPr>
      </p:pic>
      <p:sp>
        <p:nvSpPr>
          <p:cNvPr id="9" name="Round Same Side Corner Rectangle 8"/>
          <p:cNvSpPr/>
          <p:nvPr/>
        </p:nvSpPr>
        <p:spPr>
          <a:xfrm rot="5400000">
            <a:off x="-3267236" y="3267236"/>
            <a:ext cx="6858000" cy="323528"/>
          </a:xfrm>
          <a:prstGeom prst="round2SameRect">
            <a:avLst/>
          </a:prstGeom>
          <a:gradFill>
            <a:gsLst>
              <a:gs pos="0">
                <a:srgbClr val="FF9900">
                  <a:shade val="30000"/>
                  <a:satMod val="115000"/>
                </a:srgbClr>
              </a:gs>
              <a:gs pos="50000">
                <a:srgbClr val="FF9900">
                  <a:shade val="67500"/>
                  <a:satMod val="115000"/>
                </a:srgbClr>
              </a:gs>
              <a:gs pos="100000">
                <a:srgbClr val="FF9900">
                  <a:shade val="100000"/>
                  <a:satMod val="115000"/>
                </a:srgbClr>
              </a:gs>
            </a:gsLst>
            <a:lin ang="16200000" scaled="1"/>
          </a:gra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p>
        </p:txBody>
      </p:sp>
      <p:pic>
        <p:nvPicPr>
          <p:cNvPr id="10248" name="Content Placeholder 10" descr="at ge picture card vardsvenska screenshot.jpg"/>
          <p:cNvPicPr>
            <a:picLocks noGrp="1" noChangeAspect="1"/>
          </p:cNvPicPr>
          <p:nvPr>
            <p:ph sz="half" idx="2"/>
          </p:nvPr>
        </p:nvPicPr>
        <p:blipFill>
          <a:blip r:embed="rId4" cstate="print"/>
          <a:srcRect/>
          <a:stretch>
            <a:fillRect/>
          </a:stretch>
        </p:blipFill>
        <p:spPr>
          <a:xfrm>
            <a:off x="5076825" y="2249488"/>
            <a:ext cx="3660775" cy="2979737"/>
          </a:xfr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 calcmode="lin" valueType="num">
                                      <p:cBhvr additive="base">
                                        <p:cTn id="2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anim calcmode="lin" valueType="num">
                                      <p:cBhvr additive="base">
                                        <p:cTn id="31"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theme1.xml><?xml version="1.0" encoding="utf-8"?>
<a:theme xmlns:a="http://schemas.openxmlformats.org/drawingml/2006/main" name="Office Theme">
  <a:themeElements>
    <a:clrScheme name="Custom 17">
      <a:dk1>
        <a:sysClr val="windowText" lastClr="000000"/>
      </a:dk1>
      <a:lt1>
        <a:sysClr val="window" lastClr="FFFFFF"/>
      </a:lt1>
      <a:dk2>
        <a:srgbClr val="FFFFFF"/>
      </a:dk2>
      <a:lt2>
        <a:srgbClr val="DBF5F9"/>
      </a:lt2>
      <a:accent1>
        <a:srgbClr val="0F6FC6"/>
      </a:accent1>
      <a:accent2>
        <a:srgbClr val="009DD9"/>
      </a:accent2>
      <a:accent3>
        <a:srgbClr val="0BD0D9"/>
      </a:accent3>
      <a:accent4>
        <a:srgbClr val="10CF9B"/>
      </a:accent4>
      <a:accent5>
        <a:srgbClr val="7CCA62"/>
      </a:accent5>
      <a:accent6>
        <a:srgbClr val="A5C249"/>
      </a:accent6>
      <a:hlink>
        <a:srgbClr val="062328"/>
      </a:hlink>
      <a:folHlink>
        <a:srgbClr val="85DFD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1325</TotalTime>
  <Words>438</Words>
  <Application>Microsoft Office PowerPoint</Application>
  <PresentationFormat>On-screen Show (4:3)</PresentationFormat>
  <Paragraphs>60</Paragraphs>
  <Slides>9</Slides>
  <Notes>9</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Calibri</vt:lpstr>
      <vt:lpstr>Adobe Garamond Pro</vt:lpstr>
      <vt:lpstr>Office Theme</vt:lpstr>
      <vt:lpstr>Learnwell Oy</vt:lpstr>
      <vt:lpstr>VÅRDSVENSKA – Svenska för hälsovårdspersonal </vt:lpstr>
      <vt:lpstr>VÅRDSVENSKA – Svenska för hälsovårdspersonal </vt:lpstr>
      <vt:lpstr>VÅRDSVENSKA – Svenska för hälsovårdspersonal </vt:lpstr>
      <vt:lpstr>VÅRDSVENSKA – Svenska för hälsovårdspersonal </vt:lpstr>
      <vt:lpstr>VÅRDSVENSKA – Svenska för hälsovårdspersonal </vt:lpstr>
      <vt:lpstr>VÅRDSVENSKA – Svenska för hälsovårdspersonal </vt:lpstr>
      <vt:lpstr>VÅRDSVENSKA – Svenska för hälsovårdspersonal </vt:lpstr>
      <vt:lpstr>VÅRDSVENSKA – Svenska för hälsovårdspersonal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Learnwell Oy</dc:title>
  <dc:creator>Bianca Biro</dc:creator>
  <cp:lastModifiedBy>Bianca Biro</cp:lastModifiedBy>
  <cp:revision>29</cp:revision>
  <dcterms:created xsi:type="dcterms:W3CDTF">2011-09-06T07:20:39Z</dcterms:created>
  <dcterms:modified xsi:type="dcterms:W3CDTF">2011-09-22T07:49:47Z</dcterms:modified>
</cp:coreProperties>
</file>