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64" r:id="rId4"/>
    <p:sldId id="258" r:id="rId5"/>
    <p:sldId id="259" r:id="rId6"/>
    <p:sldId id="265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fi-FI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0B5395"/>
    <a:srgbClr val="43DBFF"/>
    <a:srgbClr val="9BCBF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84" autoAdjust="0"/>
  </p:normalViewPr>
  <p:slideViewPr>
    <p:cSldViewPr>
      <p:cViewPr varScale="1">
        <p:scale>
          <a:sx n="71" d="100"/>
          <a:sy n="71" d="100"/>
        </p:scale>
        <p:origin x="-105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934428A-0A8B-42A7-903D-2A4FFE961B29}" type="datetimeFigureOut">
              <a:rPr lang="fi-FI"/>
              <a:pPr>
                <a:defRPr/>
              </a:pPr>
              <a:t>22.9.2011</a:t>
            </a:fld>
            <a:endParaRPr lang="fi-FI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i-FI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fi-FI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D6F89D2-A3F2-4FA5-9113-9F9091BCB7D7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i-FI" smtClean="0"/>
          </a:p>
        </p:txBody>
      </p:sp>
      <p:sp>
        <p:nvSpPr>
          <p:cNvPr id="1229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3E5EFF6-59F3-413F-9BAB-DE0553A50C1E}" type="slidenum">
              <a:rPr lang="fi-FI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fi-FI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i-FI" smtClean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5AE9204-D1BE-49AC-959A-37CF8B4E13E5}" type="slidenum">
              <a:rPr lang="fi-FI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fi-FI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i-FI" smtClean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30658A0-0EED-4D9A-8371-E54150677BA2}" type="slidenum">
              <a:rPr lang="fi-FI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fi-FI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i-FI" smtClean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7FD7207-451D-460A-8E5A-9FD0311949F9}" type="slidenum">
              <a:rPr lang="fi-FI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fi-FI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i-FI" smtClean="0"/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CC190CD-9476-4067-8221-1D0AF17A3BC7}" type="slidenum">
              <a:rPr lang="fi-FI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fi-FI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i-FI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BAA6D49-D6DD-4985-8300-B9FCF6B21F01}" type="slidenum">
              <a:rPr lang="fi-FI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fi-FI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i-FI" smtClean="0"/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A0493E-8D8E-40C2-867B-E09EEE0AAC2C}" type="slidenum">
              <a:rPr lang="fi-FI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fi-FI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i-FI" smtClean="0"/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CAD3CCD-6C8C-417A-B1DB-6E904A00AE2C}" type="slidenum">
              <a:rPr lang="fi-FI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fi-FI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i-FI" smtClean="0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67CEAE1-C9D6-4D82-AA77-D1C766C53BFD}" type="slidenum">
              <a:rPr lang="fi-FI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fi-FI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4826A4-25B1-45AB-9E6B-15715163D673}" type="datetimeFigureOut">
              <a:rPr lang="en-GB"/>
              <a:pPr>
                <a:defRPr/>
              </a:pPr>
              <a:t>22/09/2011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333CAD-23B2-45C7-A652-EC9AC7D487D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822FA4-4924-4863-B890-AA8F414D39D0}" type="datetimeFigureOut">
              <a:rPr lang="en-GB"/>
              <a:pPr>
                <a:defRPr/>
              </a:pPr>
              <a:t>22/09/2011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116E6A-3590-4954-9186-539C2A350FFB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E9BE53-ED1F-4E75-B937-0246C0FCB0EB}" type="datetimeFigureOut">
              <a:rPr lang="en-GB"/>
              <a:pPr>
                <a:defRPr/>
              </a:pPr>
              <a:t>22/09/2011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676806-A738-4BBF-8069-69B4EF961A3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8A81B0-8B2B-492A-974D-369C2C46494B}" type="datetimeFigureOut">
              <a:rPr lang="en-GB"/>
              <a:pPr>
                <a:defRPr/>
              </a:pPr>
              <a:t>22/09/2011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67ACC3-41B3-4074-B2C7-4220B872065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D06FCF-49FA-4FBA-A5EE-ED62634AC522}" type="datetimeFigureOut">
              <a:rPr lang="en-GB"/>
              <a:pPr>
                <a:defRPr/>
              </a:pPr>
              <a:t>22/09/2011</a:t>
            </a:fld>
            <a:endParaRPr lang="en-GB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D3CDE9-0ED9-4B03-8EF3-3A40D35B6064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39D054-B541-47F7-B101-3377233D9F67}" type="datetimeFigureOut">
              <a:rPr lang="en-GB"/>
              <a:pPr>
                <a:defRPr/>
              </a:pPr>
              <a:t>22/09/2011</a:t>
            </a:fld>
            <a:endParaRPr lang="en-GB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24BCA2-CA21-458C-ABA2-415D6915951E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DA71B3-2FD5-4F25-8072-2159C2642B6B}" type="datetimeFigureOut">
              <a:rPr lang="en-GB"/>
              <a:pPr>
                <a:defRPr/>
              </a:pPr>
              <a:t>22/09/2011</a:t>
            </a:fld>
            <a:endParaRPr lang="en-GB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ADB46C-D182-4522-BA7B-DD3D64FBBC8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993D73-94D8-4926-B60A-EDAD88540DD8}" type="datetimeFigureOut">
              <a:rPr lang="en-GB"/>
              <a:pPr>
                <a:defRPr/>
              </a:pPr>
              <a:t>22/09/2011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18AD84-CEAE-49A2-8B77-5C187FA8389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8B18FD-DE16-49D1-B1C4-B46980F14D12}" type="datetimeFigureOut">
              <a:rPr lang="en-GB"/>
              <a:pPr>
                <a:defRPr/>
              </a:pPr>
              <a:t>22/09/2011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DD8610-9914-4D5C-818B-A2023B98D6E8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A17B3C-D866-4003-AAB0-E0E79770BD51}" type="datetimeFigureOut">
              <a:rPr lang="en-GB"/>
              <a:pPr>
                <a:defRPr/>
              </a:pPr>
              <a:t>22/09/2011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4B54D4-88B3-4DF6-B605-4A18FAB1903C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115430-2617-415A-9FE6-A2B0FEE9214C}" type="datetimeFigureOut">
              <a:rPr lang="en-GB"/>
              <a:pPr>
                <a:defRPr/>
              </a:pPr>
              <a:t>22/09/2011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E868C7-0FC7-4942-9E98-D9F3BEA118E1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4D773A9-4550-4C07-ACB0-13D00715685D}" type="datetimeFigureOut">
              <a:rPr lang="en-GB"/>
              <a:pPr>
                <a:defRPr/>
              </a:pPr>
              <a:t>22/09/2011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E1694CD-6860-428B-AC0D-E72F689CE4A5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i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vardsvenska.fi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ardsvenska.fi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 Same Side Corner Rectangle 8"/>
          <p:cNvSpPr/>
          <p:nvPr/>
        </p:nvSpPr>
        <p:spPr>
          <a:xfrm rot="5400000">
            <a:off x="-3267236" y="3267236"/>
            <a:ext cx="6858000" cy="323528"/>
          </a:xfrm>
          <a:prstGeom prst="round2SameRect">
            <a:avLst/>
          </a:prstGeom>
          <a:gradFill>
            <a:gsLst>
              <a:gs pos="0">
                <a:srgbClr val="FF9900">
                  <a:shade val="30000"/>
                  <a:satMod val="115000"/>
                </a:srgb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-36513" y="2349500"/>
            <a:ext cx="6696076" cy="792163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228600" dist="50800" dir="5400000" algn="ctr" rotWithShape="0">
              <a:srgbClr val="00000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054" name="Title 1"/>
          <p:cNvSpPr>
            <a:spLocks noGrp="1"/>
          </p:cNvSpPr>
          <p:nvPr>
            <p:ph type="ctrTitle"/>
          </p:nvPr>
        </p:nvSpPr>
        <p:spPr>
          <a:xfrm>
            <a:off x="-36513" y="2420938"/>
            <a:ext cx="4679951" cy="647700"/>
          </a:xfrm>
        </p:spPr>
        <p:txBody>
          <a:bodyPr/>
          <a:lstStyle/>
          <a:p>
            <a:pPr eaLnBrk="1" hangingPunct="1"/>
            <a:r>
              <a:rPr lang="en-GB" sz="4800" smtClean="0">
                <a:solidFill>
                  <a:schemeClr val="bg1"/>
                </a:solidFill>
                <a:latin typeface="Adobe Garamond Pro" pitchFamily="18" charset="0"/>
              </a:rPr>
              <a:t>Learnwell Oy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9750" y="3789363"/>
            <a:ext cx="6840538" cy="1439862"/>
          </a:xfrm>
        </p:spPr>
        <p:txBody>
          <a:bodyPr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4000" dirty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 </a:t>
            </a:r>
            <a:r>
              <a:rPr lang="en-GB" sz="40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VÅRDSVENSKA</a:t>
            </a:r>
            <a:endParaRPr lang="en-GB" sz="3600" dirty="0">
              <a:solidFill>
                <a:schemeClr val="accent1">
                  <a:lumMod val="75000"/>
                </a:schemeClr>
              </a:solidFill>
              <a:latin typeface="Adobe Garamond Pro" pitchFamily="18" charset="0"/>
            </a:endParaRP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fi-FI" sz="36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PROJECT PRESENTATION</a:t>
            </a:r>
            <a:endParaRPr lang="en-GB" sz="4000" dirty="0" smtClean="0">
              <a:solidFill>
                <a:schemeClr val="accent1">
                  <a:lumMod val="75000"/>
                </a:schemeClr>
              </a:solidFill>
              <a:latin typeface="Adobe Garamond Pro" pitchFamily="18" charset="0"/>
            </a:endParaRPr>
          </a:p>
        </p:txBody>
      </p:sp>
      <p:pic>
        <p:nvPicPr>
          <p:cNvPr id="6" name="Picture 5" descr="Logo 2_medium_gray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lum contrast="-10000"/>
          </a:blip>
          <a:stretch>
            <a:fillRect/>
          </a:stretch>
        </p:blipFill>
        <p:spPr>
          <a:xfrm>
            <a:off x="5308792" y="5301208"/>
            <a:ext cx="3511680" cy="1093990"/>
          </a:xfrm>
          <a:prstGeom prst="rect">
            <a:avLst/>
          </a:prstGeom>
        </p:spPr>
      </p:pic>
      <p:pic>
        <p:nvPicPr>
          <p:cNvPr id="2057" name="Picture 7" descr="new vardsvenska log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625" y="461963"/>
            <a:ext cx="3311525" cy="950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7" descr="new vardsvenska log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163" y="5445125"/>
            <a:ext cx="3240087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188" y="404813"/>
            <a:ext cx="8064500" cy="1368425"/>
          </a:xfrm>
        </p:spPr>
        <p:txBody>
          <a:bodyPr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GB" sz="48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VÅRDSVENSKA – </a:t>
            </a:r>
            <a:r>
              <a:rPr lang="en-GB" sz="31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Swedish for Health Care Personnel </a:t>
            </a:r>
            <a:endParaRPr lang="en-GB" sz="3100" dirty="0">
              <a:solidFill>
                <a:schemeClr val="accent1">
                  <a:lumMod val="75000"/>
                </a:schemeClr>
              </a:solidFill>
              <a:latin typeface="Adobe Garamond Pro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3" y="1916113"/>
            <a:ext cx="7920037" cy="4392612"/>
          </a:xfrm>
        </p:spPr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    </a:t>
            </a:r>
            <a:r>
              <a:rPr lang="en-GB" sz="2800" b="1" dirty="0" smtClean="0">
                <a:solidFill>
                  <a:schemeClr val="accent1">
                    <a:lumMod val="75000"/>
                  </a:schemeClr>
                </a:solidFill>
              </a:rPr>
              <a:t>Vårdsvenska </a:t>
            </a:r>
            <a:r>
              <a:rPr lang="en-GB" sz="2800" b="1" dirty="0" smtClean="0">
                <a:solidFill>
                  <a:schemeClr val="accent1">
                    <a:lumMod val="75000"/>
                  </a:schemeClr>
                </a:solidFill>
                <a:hlinkClick r:id="rId4"/>
              </a:rPr>
              <a:t>www.vardsvenska.fi</a:t>
            </a:r>
            <a:r>
              <a:rPr lang="en-GB" sz="2800" b="1" dirty="0" smtClean="0">
                <a:solidFill>
                  <a:schemeClr val="accent1">
                    <a:lumMod val="75000"/>
                  </a:schemeClr>
                </a:solidFill>
              </a:rPr>
              <a:t> is a language learning resource for health care personnel interested in learning Swedish:</a:t>
            </a: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Information about Finland in four languages – Swedish, English, Finnish and Russian</a:t>
            </a: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Language training (Swedish grammar explanations, material and exercises)</a:t>
            </a: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Tools for employment search and networking</a:t>
            </a: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Material (e.g. glossaries, worksheets,       crosswords, etc) </a:t>
            </a: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endParaRPr lang="en-GB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endParaRPr lang="en-GB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Arial" pitchFamily="34" charset="0"/>
              <a:buChar char="•"/>
              <a:defRPr/>
            </a:pPr>
            <a:endParaRPr lang="en-GB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 smtClean="0"/>
          </a:p>
        </p:txBody>
      </p:sp>
      <p:sp>
        <p:nvSpPr>
          <p:cNvPr id="9" name="Round Same Side Corner Rectangle 8"/>
          <p:cNvSpPr/>
          <p:nvPr/>
        </p:nvSpPr>
        <p:spPr>
          <a:xfrm rot="5400000">
            <a:off x="-3267236" y="3267236"/>
            <a:ext cx="6858000" cy="323528"/>
          </a:xfrm>
          <a:prstGeom prst="round2SameRect">
            <a:avLst/>
          </a:prstGeom>
          <a:gradFill>
            <a:gsLst>
              <a:gs pos="0">
                <a:srgbClr val="FF9900">
                  <a:shade val="30000"/>
                  <a:satMod val="115000"/>
                </a:srgb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188" y="404813"/>
            <a:ext cx="8064500" cy="1368425"/>
          </a:xfrm>
        </p:spPr>
        <p:txBody>
          <a:bodyPr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GB" sz="48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VÅRDSVENSKA – </a:t>
            </a:r>
            <a:r>
              <a:rPr lang="en-GB" sz="31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Swedish for Health Care Personnel </a:t>
            </a:r>
            <a:endParaRPr lang="en-GB" sz="3100" dirty="0">
              <a:solidFill>
                <a:schemeClr val="accent1">
                  <a:lumMod val="75000"/>
                </a:schemeClr>
              </a:solidFill>
              <a:latin typeface="Adobe Garamond Pro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3" y="1844675"/>
            <a:ext cx="7920037" cy="4352925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    </a:t>
            </a:r>
            <a:r>
              <a:rPr lang="en-GB" sz="2800" b="1" dirty="0" smtClean="0">
                <a:solidFill>
                  <a:schemeClr val="accent1">
                    <a:lumMod val="75000"/>
                  </a:schemeClr>
                </a:solidFill>
              </a:rPr>
              <a:t>Vårdsvenska </a:t>
            </a:r>
            <a:r>
              <a:rPr lang="en-GB" sz="2800" b="1" dirty="0" smtClean="0">
                <a:solidFill>
                  <a:schemeClr val="accent1">
                    <a:lumMod val="75000"/>
                  </a:schemeClr>
                </a:solidFill>
                <a:hlinkClick r:id="rId3"/>
              </a:rPr>
              <a:t>www.vardsvenska.fi</a:t>
            </a:r>
            <a:endParaRPr lang="en-GB" sz="28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en-GB" dirty="0" smtClean="0"/>
          </a:p>
        </p:txBody>
      </p:sp>
      <p:pic>
        <p:nvPicPr>
          <p:cNvPr id="4100" name="Picture 7" descr="new vardsvenska log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163" y="5445125"/>
            <a:ext cx="3240087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ound Same Side Corner Rectangle 8"/>
          <p:cNvSpPr/>
          <p:nvPr/>
        </p:nvSpPr>
        <p:spPr>
          <a:xfrm rot="5400000">
            <a:off x="-3267236" y="3267236"/>
            <a:ext cx="6858000" cy="323528"/>
          </a:xfrm>
          <a:prstGeom prst="round2SameRect">
            <a:avLst/>
          </a:prstGeom>
          <a:gradFill>
            <a:gsLst>
              <a:gs pos="0">
                <a:srgbClr val="FF9900">
                  <a:shade val="30000"/>
                  <a:satMod val="115000"/>
                </a:srgb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4104" name="Picture 6" descr="Vardsvenska printscreen front pg cropped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00113" y="2492375"/>
            <a:ext cx="6245225" cy="302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188" y="549275"/>
            <a:ext cx="8064500" cy="1373188"/>
          </a:xfrm>
        </p:spPr>
        <p:txBody>
          <a:bodyPr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GB" sz="48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VÅRDSVENSKA – </a:t>
            </a:r>
            <a:r>
              <a:rPr lang="en-GB" sz="31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Swedish for Health Care Personnel </a:t>
            </a:r>
            <a:endParaRPr lang="en-GB" sz="3100" dirty="0">
              <a:solidFill>
                <a:schemeClr val="accent1">
                  <a:lumMod val="75000"/>
                </a:schemeClr>
              </a:solidFill>
              <a:latin typeface="Adobe Garamond Pro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3" y="1916113"/>
            <a:ext cx="7920037" cy="4281487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    </a:t>
            </a:r>
            <a:r>
              <a:rPr lang="en-GB" sz="2800" b="1" dirty="0" smtClean="0">
                <a:solidFill>
                  <a:schemeClr val="accent1">
                    <a:lumMod val="75000"/>
                  </a:schemeClr>
                </a:solidFill>
              </a:rPr>
              <a:t>Networking:</a:t>
            </a: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Information about moving to Finland</a:t>
            </a: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Basic information on the country and culture</a:t>
            </a: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Contact details for government institutions, health care institutions, senior care homes, and much more</a:t>
            </a: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endParaRPr lang="en-GB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endParaRPr lang="en-GB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endParaRPr lang="en-GB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Arial" pitchFamily="34" charset="0"/>
              <a:buChar char="•"/>
              <a:defRPr/>
            </a:pPr>
            <a:endParaRPr lang="en-GB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 smtClean="0"/>
          </a:p>
        </p:txBody>
      </p:sp>
      <p:pic>
        <p:nvPicPr>
          <p:cNvPr id="5124" name="Picture 7" descr="new vardsvenska log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163" y="5445125"/>
            <a:ext cx="3240087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ound Same Side Corner Rectangle 8"/>
          <p:cNvSpPr/>
          <p:nvPr/>
        </p:nvSpPr>
        <p:spPr>
          <a:xfrm rot="5400000">
            <a:off x="-3267236" y="3267236"/>
            <a:ext cx="6858000" cy="323528"/>
          </a:xfrm>
          <a:prstGeom prst="round2SameRect">
            <a:avLst/>
          </a:prstGeom>
          <a:gradFill>
            <a:gsLst>
              <a:gs pos="0">
                <a:srgbClr val="FF9900">
                  <a:shade val="30000"/>
                  <a:satMod val="115000"/>
                </a:srgb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188" y="549275"/>
            <a:ext cx="8064500" cy="1373188"/>
          </a:xfrm>
        </p:spPr>
        <p:txBody>
          <a:bodyPr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GB" sz="48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VÅRDSVENSKA – </a:t>
            </a:r>
            <a:r>
              <a:rPr lang="en-GB" sz="31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Swedish for Health Care Personnel </a:t>
            </a:r>
            <a:endParaRPr lang="en-GB" sz="3100" dirty="0">
              <a:solidFill>
                <a:schemeClr val="accent1">
                  <a:lumMod val="75000"/>
                </a:schemeClr>
              </a:solidFill>
              <a:latin typeface="Adobe Garamond Pro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3" y="1916113"/>
            <a:ext cx="7920037" cy="4281487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2800" b="1" dirty="0" smtClean="0">
                <a:solidFill>
                  <a:schemeClr val="accent1">
                    <a:lumMod val="75000"/>
                  </a:schemeClr>
                </a:solidFill>
              </a:rPr>
              <a:t>    Jobs:</a:t>
            </a: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You can </a:t>
            </a:r>
            <a:r>
              <a:rPr lang="en-GB" sz="2800" b="1" dirty="0" smtClean="0">
                <a:solidFill>
                  <a:schemeClr val="accent1">
                    <a:lumMod val="75000"/>
                  </a:schemeClr>
                </a:solidFill>
              </a:rPr>
              <a:t>register as a user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, open up a profile and create your CV online, save it in your profile, and send it straight through our site to any of the health care institutions in our database</a:t>
            </a: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Database with thousands of potential employers  in Finland (hospitals, health care centres, dental offices, private healthcare institutions, etc.)</a:t>
            </a: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CV samples available</a:t>
            </a: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endParaRPr lang="en-GB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endParaRPr lang="en-GB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Arial" pitchFamily="34" charset="0"/>
              <a:buChar char="•"/>
              <a:defRPr/>
            </a:pPr>
            <a:endParaRPr lang="en-GB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 smtClean="0"/>
          </a:p>
        </p:txBody>
      </p:sp>
      <p:pic>
        <p:nvPicPr>
          <p:cNvPr id="6148" name="Picture 7" descr="new vardsvenska log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163" y="5445125"/>
            <a:ext cx="3240087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ound Same Side Corner Rectangle 8"/>
          <p:cNvSpPr/>
          <p:nvPr/>
        </p:nvSpPr>
        <p:spPr>
          <a:xfrm rot="5400000">
            <a:off x="-3267236" y="3267236"/>
            <a:ext cx="6858000" cy="323528"/>
          </a:xfrm>
          <a:prstGeom prst="round2SameRect">
            <a:avLst/>
          </a:prstGeom>
          <a:gradFill>
            <a:gsLst>
              <a:gs pos="0">
                <a:srgbClr val="FF9900">
                  <a:shade val="30000"/>
                  <a:satMod val="115000"/>
                </a:srgb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GB" sz="53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VÅRDSVENSKA 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– Swedish for Health Care Personnel </a:t>
            </a:r>
            <a:endParaRPr lang="fi-FI" sz="3600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978400" cy="4924425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b="1" dirty="0" smtClean="0">
                <a:solidFill>
                  <a:schemeClr val="accent1">
                    <a:lumMod val="75000"/>
                  </a:schemeClr>
                </a:solidFill>
              </a:rPr>
              <a:t>Language training: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GB" sz="20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r>
              <a:rPr lang="en-GB" sz="2000" dirty="0" smtClean="0">
                <a:solidFill>
                  <a:schemeClr val="accent1">
                    <a:lumMod val="75000"/>
                  </a:schemeClr>
                </a:solidFill>
              </a:rPr>
              <a:t>The </a:t>
            </a:r>
            <a:r>
              <a:rPr lang="en-GB" sz="2000" b="1" dirty="0" smtClean="0">
                <a:solidFill>
                  <a:schemeClr val="accent1">
                    <a:lumMod val="75000"/>
                  </a:schemeClr>
                </a:solidFill>
              </a:rPr>
              <a:t>Swedish online course </a:t>
            </a:r>
            <a:r>
              <a:rPr lang="en-GB" sz="2000" dirty="0" smtClean="0">
                <a:solidFill>
                  <a:schemeClr val="accent1">
                    <a:lumMod val="75000"/>
                  </a:schemeClr>
                </a:solidFill>
              </a:rPr>
              <a:t>has information about Swedish vocabulary, pronunciation and the basic grammar</a:t>
            </a: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r>
              <a:rPr lang="en-GB" sz="2000" dirty="0" smtClean="0">
                <a:solidFill>
                  <a:schemeClr val="accent1">
                    <a:lumMod val="75000"/>
                  </a:schemeClr>
                </a:solidFill>
              </a:rPr>
              <a:t>Hundreds of vocabulary and grammar exercises, picture exercises, reading and comprehension, related to the health care field and basic language exercises</a:t>
            </a: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r>
              <a:rPr lang="en-GB" sz="2000" dirty="0" smtClean="0">
                <a:solidFill>
                  <a:schemeClr val="accent1">
                    <a:lumMod val="75000"/>
                  </a:schemeClr>
                </a:solidFill>
              </a:rPr>
              <a:t>The exercises are available in </a:t>
            </a:r>
            <a:r>
              <a:rPr lang="en-GB" sz="2000" b="1" dirty="0" smtClean="0">
                <a:solidFill>
                  <a:schemeClr val="accent1">
                    <a:lumMod val="75000"/>
                  </a:schemeClr>
                </a:solidFill>
              </a:rPr>
              <a:t>Swedish, Finnish, English and Russian</a:t>
            </a:r>
            <a:r>
              <a:rPr lang="en-GB" sz="2000" dirty="0" smtClean="0">
                <a:solidFill>
                  <a:schemeClr val="accent1">
                    <a:lumMod val="75000"/>
                  </a:schemeClr>
                </a:solidFill>
              </a:rPr>
              <a:t>, so you can practice the same vocabulary in four languages</a:t>
            </a:r>
          </a:p>
        </p:txBody>
      </p:sp>
      <p:sp>
        <p:nvSpPr>
          <p:cNvPr id="8" name="Round Same Side Corner Rectangle 7"/>
          <p:cNvSpPr/>
          <p:nvPr/>
        </p:nvSpPr>
        <p:spPr>
          <a:xfrm rot="5400000">
            <a:off x="-3267236" y="3267236"/>
            <a:ext cx="6858000" cy="323528"/>
          </a:xfrm>
          <a:prstGeom prst="round2SameRect">
            <a:avLst/>
          </a:prstGeom>
          <a:gradFill>
            <a:gsLst>
              <a:gs pos="0">
                <a:srgbClr val="FF9900">
                  <a:shade val="30000"/>
                  <a:satMod val="115000"/>
                </a:srgb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7175" name="Content Placeholder 6" descr="exercise screenshot 1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360988" y="2205038"/>
            <a:ext cx="3535362" cy="3506787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7" descr="new vardsvenska log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163" y="5445125"/>
            <a:ext cx="3240087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188" y="549275"/>
            <a:ext cx="8064500" cy="1373188"/>
          </a:xfrm>
        </p:spPr>
        <p:txBody>
          <a:bodyPr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GB" sz="48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VÅRDSVENSKA – </a:t>
            </a:r>
            <a:r>
              <a:rPr lang="en-GB" sz="31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Swedish for Health Care Personnel </a:t>
            </a:r>
            <a:endParaRPr lang="en-GB" sz="3100" dirty="0">
              <a:solidFill>
                <a:schemeClr val="accent1">
                  <a:lumMod val="75000"/>
                </a:schemeClr>
              </a:solidFill>
              <a:latin typeface="Adobe Garamond Pro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3" y="1916113"/>
            <a:ext cx="7920037" cy="3816350"/>
          </a:xfrm>
        </p:spPr>
        <p:txBody>
          <a:bodyPr rtlCol="0"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    </a:t>
            </a:r>
            <a:r>
              <a:rPr lang="en-GB" sz="2800" b="1" dirty="0" smtClean="0">
                <a:solidFill>
                  <a:schemeClr val="accent1">
                    <a:lumMod val="75000"/>
                  </a:schemeClr>
                </a:solidFill>
              </a:rPr>
              <a:t>Language training:</a:t>
            </a: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As a registered user, the programme keeps a log of your achievements</a:t>
            </a: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The difficulty level ranges from elementary to advanced</a:t>
            </a: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The “elderly care game” is a ten level interactive vocabulary and comprehension game. Upon completion of the last level, you will be able to print a certificate that confirms that you have completed the program. This will entitle you to attend an intensive course in conversational Swedish in Helsinki for free</a:t>
            </a: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endParaRPr lang="en-GB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 smtClean="0"/>
          </a:p>
        </p:txBody>
      </p:sp>
      <p:sp>
        <p:nvSpPr>
          <p:cNvPr id="9" name="Round Same Side Corner Rectangle 8"/>
          <p:cNvSpPr/>
          <p:nvPr/>
        </p:nvSpPr>
        <p:spPr>
          <a:xfrm rot="5400000">
            <a:off x="-3267236" y="3267236"/>
            <a:ext cx="6858000" cy="323528"/>
          </a:xfrm>
          <a:prstGeom prst="round2SameRect">
            <a:avLst/>
          </a:prstGeom>
          <a:gradFill>
            <a:gsLst>
              <a:gs pos="0">
                <a:srgbClr val="FF9900">
                  <a:shade val="30000"/>
                  <a:satMod val="115000"/>
                </a:srgb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GB" sz="48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VÅRDSVENSKA – </a:t>
            </a:r>
            <a:r>
              <a:rPr lang="en-GB" sz="31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Swedish for Health Care Personnel </a:t>
            </a:r>
            <a:endParaRPr lang="en-GB" sz="3100" dirty="0">
              <a:solidFill>
                <a:schemeClr val="accent1">
                  <a:lumMod val="75000"/>
                </a:schemeClr>
              </a:solidFill>
              <a:latin typeface="Adobe Garamond Pro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619625" cy="4852988"/>
          </a:xfrm>
        </p:spPr>
        <p:txBody>
          <a:bodyPr rtlCol="0">
            <a:normAutofit fontScale="77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b="1" dirty="0" smtClean="0">
                <a:solidFill>
                  <a:schemeClr val="accent1">
                    <a:lumMod val="75000"/>
                  </a:schemeClr>
                </a:solidFill>
              </a:rPr>
              <a:t>Material:</a:t>
            </a: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The</a:t>
            </a:r>
            <a:r>
              <a:rPr lang="en-GB" b="1" dirty="0" smtClean="0">
                <a:solidFill>
                  <a:schemeClr val="accent1">
                    <a:lumMod val="75000"/>
                  </a:schemeClr>
                </a:solidFill>
              </a:rPr>
              <a:t> material area 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contains the online material for self-study, a comprehensive image gallery, pronunciation and grammar explanations, downloadable vocabulary and grammar exercises, links and information</a:t>
            </a: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You can also download glossaries on many different subject areas related to health care (aged care, dental care, medical professions,  diseases and symptoms, etc.), as well as every-day life</a:t>
            </a: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A </a:t>
            </a:r>
            <a:r>
              <a:rPr lang="en-GB" b="1" dirty="0" smtClean="0">
                <a:solidFill>
                  <a:schemeClr val="accent1">
                    <a:lumMod val="75000"/>
                  </a:schemeClr>
                </a:solidFill>
              </a:rPr>
              <a:t>dictionary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with basic vocabulary and health care terminology in four languages</a:t>
            </a:r>
          </a:p>
        </p:txBody>
      </p:sp>
      <p:pic>
        <p:nvPicPr>
          <p:cNvPr id="9220" name="Content Placeholder 6" descr="Vanhustenhoitosanasto printscreen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100638" y="2133600"/>
            <a:ext cx="3843337" cy="2886075"/>
          </a:xfrm>
        </p:spPr>
      </p:pic>
      <p:pic>
        <p:nvPicPr>
          <p:cNvPr id="9221" name="Picture 7" descr="new vardsvenska log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1500" y="5589588"/>
            <a:ext cx="2952750" cy="78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ound Same Side Corner Rectangle 8"/>
          <p:cNvSpPr/>
          <p:nvPr/>
        </p:nvSpPr>
        <p:spPr>
          <a:xfrm rot="5400000">
            <a:off x="-3267236" y="3267236"/>
            <a:ext cx="6858000" cy="323528"/>
          </a:xfrm>
          <a:prstGeom prst="round2SameRect">
            <a:avLst/>
          </a:prstGeom>
          <a:gradFill>
            <a:gsLst>
              <a:gs pos="0">
                <a:srgbClr val="FF9900">
                  <a:shade val="30000"/>
                  <a:satMod val="115000"/>
                </a:srgb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GB" sz="48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VÅRDSVENSKA – </a:t>
            </a:r>
            <a:r>
              <a:rPr lang="en-GB" sz="31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Swedish for Health Care Personnel </a:t>
            </a:r>
            <a:endParaRPr lang="en-GB" sz="3100" dirty="0">
              <a:solidFill>
                <a:schemeClr val="accent1">
                  <a:lumMod val="75000"/>
                </a:schemeClr>
              </a:solidFill>
              <a:latin typeface="Adobe Garamond Pro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844675"/>
            <a:ext cx="4475163" cy="4537075"/>
          </a:xfrm>
        </p:spPr>
        <p:txBody>
          <a:bodyPr rtlCol="0">
            <a:normAutofit fontScale="92500" lnSpcReduction="20000"/>
          </a:bodyPr>
          <a:lstStyle/>
          <a:p>
            <a:pPr algn="ctr" eaLnBrk="1" fontAlgn="auto" hangingPunct="1">
              <a:spcAft>
                <a:spcPts val="0"/>
              </a:spcAft>
              <a:buClr>
                <a:srgbClr val="C00000"/>
              </a:buClr>
              <a:buFont typeface="Arial" pitchFamily="34" charset="0"/>
              <a:buNone/>
              <a:defRPr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   Vårdsvenska website is a unique tool for health care personnel</a:t>
            </a:r>
          </a:p>
          <a:p>
            <a:pPr algn="ctr" eaLnBrk="1" fontAlgn="auto" hangingPunct="1">
              <a:spcAft>
                <a:spcPts val="0"/>
              </a:spcAft>
              <a:buClr>
                <a:srgbClr val="C00000"/>
              </a:buClr>
              <a:buFont typeface="Arial" pitchFamily="34" charset="0"/>
              <a:buNone/>
              <a:defRPr/>
            </a:pPr>
            <a:endParaRPr lang="en-GB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 eaLnBrk="1" fontAlgn="auto" hangingPunct="1">
              <a:spcAft>
                <a:spcPts val="0"/>
              </a:spcAft>
              <a:buClr>
                <a:srgbClr val="C00000"/>
              </a:buClr>
              <a:buFont typeface="Arial" pitchFamily="34" charset="0"/>
              <a:buNone/>
              <a:defRPr/>
            </a:pPr>
            <a:r>
              <a:rPr lang="en-GB" b="1" i="1" dirty="0" smtClean="0">
                <a:solidFill>
                  <a:schemeClr val="accent1">
                    <a:lumMod val="75000"/>
                  </a:schemeClr>
                </a:solidFill>
              </a:rPr>
              <a:t>Learning Swedish can be fun!</a:t>
            </a:r>
          </a:p>
          <a:p>
            <a:pPr algn="ctr" eaLnBrk="1" fontAlgn="auto" hangingPunct="1">
              <a:spcAft>
                <a:spcPts val="0"/>
              </a:spcAft>
              <a:buClr>
                <a:srgbClr val="C00000"/>
              </a:buClr>
              <a:buFont typeface="Arial" pitchFamily="34" charset="0"/>
              <a:buNone/>
              <a:defRPr/>
            </a:pPr>
            <a:endParaRPr lang="en-GB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 eaLnBrk="1" fontAlgn="auto" hangingPunct="1">
              <a:spcAft>
                <a:spcPts val="0"/>
              </a:spcAft>
              <a:buClr>
                <a:srgbClr val="C00000"/>
              </a:buClr>
              <a:buFont typeface="Arial" pitchFamily="34" charset="0"/>
              <a:buNone/>
              <a:defRPr/>
            </a:pPr>
            <a:r>
              <a:rPr lang="en-GB" b="1" dirty="0" smtClean="0">
                <a:solidFill>
                  <a:schemeClr val="accent1">
                    <a:lumMod val="75000"/>
                  </a:schemeClr>
                </a:solidFill>
              </a:rPr>
              <a:t>Contact details: </a:t>
            </a:r>
          </a:p>
          <a:p>
            <a:pPr algn="ctr" eaLnBrk="1" fontAlgn="auto" hangingPunct="1">
              <a:spcAft>
                <a:spcPts val="0"/>
              </a:spcAft>
              <a:buClr>
                <a:srgbClr val="C00000"/>
              </a:buClr>
              <a:buFont typeface="Arial" pitchFamily="34" charset="0"/>
              <a:buNone/>
              <a:defRPr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Learnwell Oy, Mikonkatu 8 A, 00100 Helsinki, Finland </a:t>
            </a:r>
            <a:r>
              <a:rPr lang="fi-FI" dirty="0" smtClean="0">
                <a:solidFill>
                  <a:schemeClr val="accent1">
                    <a:lumMod val="75000"/>
                  </a:schemeClr>
                </a:solidFill>
              </a:rPr>
              <a:t>office@learnwell.fi</a:t>
            </a:r>
            <a:endParaRPr lang="en-GB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Arial" pitchFamily="34" charset="0"/>
              <a:buNone/>
              <a:defRPr/>
            </a:pPr>
            <a:endParaRPr lang="en-GB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 eaLnBrk="1" fontAlgn="auto" hangingPunct="1">
              <a:spcAft>
                <a:spcPts val="0"/>
              </a:spcAft>
              <a:buClr>
                <a:srgbClr val="C00000"/>
              </a:buClr>
              <a:buFont typeface="Arial" pitchFamily="34" charset="0"/>
              <a:buNone/>
              <a:defRPr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	</a:t>
            </a: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endParaRPr lang="en-GB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 smtClean="0"/>
          </a:p>
        </p:txBody>
      </p:sp>
      <p:pic>
        <p:nvPicPr>
          <p:cNvPr id="10244" name="Picture 7" descr="new vardsvenska log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1500" y="5589588"/>
            <a:ext cx="2952750" cy="78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ound Same Side Corner Rectangle 8"/>
          <p:cNvSpPr/>
          <p:nvPr/>
        </p:nvSpPr>
        <p:spPr>
          <a:xfrm rot="5400000">
            <a:off x="-3267236" y="3267236"/>
            <a:ext cx="6858000" cy="323528"/>
          </a:xfrm>
          <a:prstGeom prst="round2SameRect">
            <a:avLst/>
          </a:prstGeom>
          <a:gradFill>
            <a:gsLst>
              <a:gs pos="0">
                <a:srgbClr val="FF9900">
                  <a:shade val="30000"/>
                  <a:satMod val="115000"/>
                </a:srgb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10248" name="Content Placeholder 10" descr="at ge picture card vardsvenska screenshot.jpg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5076825" y="2249488"/>
            <a:ext cx="3660775" cy="2979737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Custom 17">
      <a:dk1>
        <a:sysClr val="windowText" lastClr="000000"/>
      </a:dk1>
      <a:lt1>
        <a:sysClr val="window" lastClr="FFFFFF"/>
      </a:lt1>
      <a:dk2>
        <a:srgbClr val="FFFFFF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062328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1226</TotalTime>
  <Words>493</Words>
  <Application>Microsoft Office PowerPoint</Application>
  <PresentationFormat>On-screen Show (4:3)</PresentationFormat>
  <Paragraphs>63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Adobe Garamond Pro</vt:lpstr>
      <vt:lpstr>Office Theme</vt:lpstr>
      <vt:lpstr>Learnwell Oy</vt:lpstr>
      <vt:lpstr>VÅRDSVENSKA – Swedish for Health Care Personnel </vt:lpstr>
      <vt:lpstr>VÅRDSVENSKA – Swedish for Health Care Personnel </vt:lpstr>
      <vt:lpstr>VÅRDSVENSKA – Swedish for Health Care Personnel </vt:lpstr>
      <vt:lpstr>VÅRDSVENSKA – Swedish for Health Care Personnel </vt:lpstr>
      <vt:lpstr>VÅRDSVENSKA – Swedish for Health Care Personnel </vt:lpstr>
      <vt:lpstr>VÅRDSVENSKA – Swedish for Health Care Personnel </vt:lpstr>
      <vt:lpstr>VÅRDSVENSKA – Swedish for Health Care Personnel </vt:lpstr>
      <vt:lpstr>VÅRDSVENSKA – Swedish for Health Care Personnel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Learnwell Oy</dc:title>
  <dc:creator>Bianca Biro</dc:creator>
  <cp:lastModifiedBy>Bianca Biro</cp:lastModifiedBy>
  <cp:revision>28</cp:revision>
  <dcterms:created xsi:type="dcterms:W3CDTF">2011-09-06T07:20:39Z</dcterms:created>
  <dcterms:modified xsi:type="dcterms:W3CDTF">2011-09-22T07:50:32Z</dcterms:modified>
</cp:coreProperties>
</file>